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319" r:id="rId6"/>
    <p:sldId id="287" r:id="rId7"/>
    <p:sldId id="288" r:id="rId8"/>
    <p:sldId id="289" r:id="rId9"/>
    <p:sldId id="292" r:id="rId10"/>
    <p:sldId id="291" r:id="rId11"/>
    <p:sldId id="293" r:id="rId12"/>
    <p:sldId id="295"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153B92-A6B6-624D-9E76-F479059ABB29}" v="307" dt="2024-04-24T07:17:00.274"/>
    <p1510:client id="{CFA3D2B4-0892-D94D-9BB9-A49B3F89971E}" v="567" dt="2024-04-24T07:30:34.399"/>
    <p1510:client id="{E98615FD-1E7A-F548-92D5-5155B38329DA}" v="331" dt="2024-04-24T07:28:09.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7"/>
    <p:restoredTop sz="94638"/>
  </p:normalViewPr>
  <p:slideViewPr>
    <p:cSldViewPr snapToGrid="0">
      <p:cViewPr varScale="1">
        <p:scale>
          <a:sx n="128" d="100"/>
          <a:sy n="128" d="100"/>
        </p:scale>
        <p:origin x="440" y="1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34148C-24BC-4342-82E5-38C043116677}"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E1A9366-4730-4143-8A9A-5BCAC10264D0}">
      <dgm:prSet/>
      <dgm:spPr/>
      <dgm:t>
        <a:bodyPr/>
        <a:lstStyle/>
        <a:p>
          <a:r>
            <a:rPr lang="en-US" b="1" baseline="0"/>
            <a:t>Key Findings</a:t>
          </a:r>
          <a:endParaRPr lang="en-US"/>
        </a:p>
      </dgm:t>
    </dgm:pt>
    <dgm:pt modelId="{07DC0393-1B3A-46E4-BA8C-CA00B87423A1}" type="parTrans" cxnId="{E7E6B6A7-CEDF-40B6-AFFA-A3ACB424ECF4}">
      <dgm:prSet/>
      <dgm:spPr/>
      <dgm:t>
        <a:bodyPr/>
        <a:lstStyle/>
        <a:p>
          <a:endParaRPr lang="en-US"/>
        </a:p>
      </dgm:t>
    </dgm:pt>
    <dgm:pt modelId="{4DD4BD20-D59C-44C6-89CF-E0B6D9875AF1}" type="sibTrans" cxnId="{E7E6B6A7-CEDF-40B6-AFFA-A3ACB424ECF4}">
      <dgm:prSet/>
      <dgm:spPr/>
      <dgm:t>
        <a:bodyPr/>
        <a:lstStyle/>
        <a:p>
          <a:endParaRPr lang="en-US"/>
        </a:p>
      </dgm:t>
    </dgm:pt>
    <dgm:pt modelId="{4FD8BF95-4764-4D5F-A02B-8FF0636F74B7}">
      <dgm:prSet/>
      <dgm:spPr/>
      <dgm:t>
        <a:bodyPr/>
        <a:lstStyle/>
        <a:p>
          <a:r>
            <a:rPr lang="en-US" b="1" baseline="0"/>
            <a:t>Limitations and Future Improvements</a:t>
          </a:r>
          <a:endParaRPr lang="en-US"/>
        </a:p>
      </dgm:t>
    </dgm:pt>
    <dgm:pt modelId="{831B693C-3265-4E39-AB16-38CCAA31FD96}" type="parTrans" cxnId="{3D8286D5-2E70-4092-AE78-6A6DF1AC6403}">
      <dgm:prSet/>
      <dgm:spPr/>
      <dgm:t>
        <a:bodyPr/>
        <a:lstStyle/>
        <a:p>
          <a:endParaRPr lang="en-US"/>
        </a:p>
      </dgm:t>
    </dgm:pt>
    <dgm:pt modelId="{7BD11503-F1BB-4A2C-8D0E-2EB4DEC173C0}" type="sibTrans" cxnId="{3D8286D5-2E70-4092-AE78-6A6DF1AC6403}">
      <dgm:prSet/>
      <dgm:spPr/>
      <dgm:t>
        <a:bodyPr/>
        <a:lstStyle/>
        <a:p>
          <a:endParaRPr lang="en-US"/>
        </a:p>
      </dgm:t>
    </dgm:pt>
    <dgm:pt modelId="{60871F00-4E92-4C5F-9A44-DDAD804D2275}" type="pres">
      <dgm:prSet presAssocID="{6434148C-24BC-4342-82E5-38C043116677}" presName="root" presStyleCnt="0">
        <dgm:presLayoutVars>
          <dgm:dir/>
          <dgm:resizeHandles val="exact"/>
        </dgm:presLayoutVars>
      </dgm:prSet>
      <dgm:spPr/>
    </dgm:pt>
    <dgm:pt modelId="{6852CB3C-1686-409E-B7D7-A60764C45FF6}" type="pres">
      <dgm:prSet presAssocID="{FE1A9366-4730-4143-8A9A-5BCAC10264D0}" presName="compNode" presStyleCnt="0"/>
      <dgm:spPr/>
    </dgm:pt>
    <dgm:pt modelId="{C8B3449E-1AFC-4A69-A4F1-F5F32B7F208C}" type="pres">
      <dgm:prSet presAssocID="{FE1A9366-4730-4143-8A9A-5BCAC10264D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8BD1ECB6-32F8-4841-BF7C-3B23F27C8C91}" type="pres">
      <dgm:prSet presAssocID="{FE1A9366-4730-4143-8A9A-5BCAC10264D0}" presName="spaceRect" presStyleCnt="0"/>
      <dgm:spPr/>
    </dgm:pt>
    <dgm:pt modelId="{B183B093-34CC-4D94-974D-70BF0A85AA1F}" type="pres">
      <dgm:prSet presAssocID="{FE1A9366-4730-4143-8A9A-5BCAC10264D0}" presName="textRect" presStyleLbl="revTx" presStyleIdx="0" presStyleCnt="2">
        <dgm:presLayoutVars>
          <dgm:chMax val="1"/>
          <dgm:chPref val="1"/>
        </dgm:presLayoutVars>
      </dgm:prSet>
      <dgm:spPr/>
    </dgm:pt>
    <dgm:pt modelId="{86DF6845-8BC3-4B7F-B591-2D6DDB06E272}" type="pres">
      <dgm:prSet presAssocID="{4DD4BD20-D59C-44C6-89CF-E0B6D9875AF1}" presName="sibTrans" presStyleCnt="0"/>
      <dgm:spPr/>
    </dgm:pt>
    <dgm:pt modelId="{CF77259A-60E6-4DBD-99BD-352DDC97C5E9}" type="pres">
      <dgm:prSet presAssocID="{4FD8BF95-4764-4D5F-A02B-8FF0636F74B7}" presName="compNode" presStyleCnt="0"/>
      <dgm:spPr/>
    </dgm:pt>
    <dgm:pt modelId="{44257B2B-3576-482D-A926-9CA2C573A6FB}" type="pres">
      <dgm:prSet presAssocID="{4FD8BF95-4764-4D5F-A02B-8FF0636F74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60343F42-F8D7-478D-89C7-0E8474E03AE4}" type="pres">
      <dgm:prSet presAssocID="{4FD8BF95-4764-4D5F-A02B-8FF0636F74B7}" presName="spaceRect" presStyleCnt="0"/>
      <dgm:spPr/>
    </dgm:pt>
    <dgm:pt modelId="{9338AE5A-AD92-4B96-81B7-54D1E516A6F2}" type="pres">
      <dgm:prSet presAssocID="{4FD8BF95-4764-4D5F-A02B-8FF0636F74B7}" presName="textRect" presStyleLbl="revTx" presStyleIdx="1" presStyleCnt="2">
        <dgm:presLayoutVars>
          <dgm:chMax val="1"/>
          <dgm:chPref val="1"/>
        </dgm:presLayoutVars>
      </dgm:prSet>
      <dgm:spPr/>
    </dgm:pt>
  </dgm:ptLst>
  <dgm:cxnLst>
    <dgm:cxn modelId="{A135EC76-47B3-4DDE-96D5-9294C368FC51}" type="presOf" srcId="{6434148C-24BC-4342-82E5-38C043116677}" destId="{60871F00-4E92-4C5F-9A44-DDAD804D2275}" srcOrd="0" destOrd="0" presId="urn:microsoft.com/office/officeart/2018/2/layout/IconLabelList"/>
    <dgm:cxn modelId="{95AB7D81-511D-4E5E-BB3C-F2409578F358}" type="presOf" srcId="{FE1A9366-4730-4143-8A9A-5BCAC10264D0}" destId="{B183B093-34CC-4D94-974D-70BF0A85AA1F}" srcOrd="0" destOrd="0" presId="urn:microsoft.com/office/officeart/2018/2/layout/IconLabelList"/>
    <dgm:cxn modelId="{E7E6B6A7-CEDF-40B6-AFFA-A3ACB424ECF4}" srcId="{6434148C-24BC-4342-82E5-38C043116677}" destId="{FE1A9366-4730-4143-8A9A-5BCAC10264D0}" srcOrd="0" destOrd="0" parTransId="{07DC0393-1B3A-46E4-BA8C-CA00B87423A1}" sibTransId="{4DD4BD20-D59C-44C6-89CF-E0B6D9875AF1}"/>
    <dgm:cxn modelId="{3D8286D5-2E70-4092-AE78-6A6DF1AC6403}" srcId="{6434148C-24BC-4342-82E5-38C043116677}" destId="{4FD8BF95-4764-4D5F-A02B-8FF0636F74B7}" srcOrd="1" destOrd="0" parTransId="{831B693C-3265-4E39-AB16-38CCAA31FD96}" sibTransId="{7BD11503-F1BB-4A2C-8D0E-2EB4DEC173C0}"/>
    <dgm:cxn modelId="{92992AE6-5D1B-4662-9B22-BD3A34699B77}" type="presOf" srcId="{4FD8BF95-4764-4D5F-A02B-8FF0636F74B7}" destId="{9338AE5A-AD92-4B96-81B7-54D1E516A6F2}" srcOrd="0" destOrd="0" presId="urn:microsoft.com/office/officeart/2018/2/layout/IconLabelList"/>
    <dgm:cxn modelId="{4F68C368-8EE1-4DEF-A482-0524855043CC}" type="presParOf" srcId="{60871F00-4E92-4C5F-9A44-DDAD804D2275}" destId="{6852CB3C-1686-409E-B7D7-A60764C45FF6}" srcOrd="0" destOrd="0" presId="urn:microsoft.com/office/officeart/2018/2/layout/IconLabelList"/>
    <dgm:cxn modelId="{EAA27BB0-2DCA-4BA6-A251-756D6D16A7B6}" type="presParOf" srcId="{6852CB3C-1686-409E-B7D7-A60764C45FF6}" destId="{C8B3449E-1AFC-4A69-A4F1-F5F32B7F208C}" srcOrd="0" destOrd="0" presId="urn:microsoft.com/office/officeart/2018/2/layout/IconLabelList"/>
    <dgm:cxn modelId="{5CB44857-D5CC-427E-8A19-1AA839FA10EB}" type="presParOf" srcId="{6852CB3C-1686-409E-B7D7-A60764C45FF6}" destId="{8BD1ECB6-32F8-4841-BF7C-3B23F27C8C91}" srcOrd="1" destOrd="0" presId="urn:microsoft.com/office/officeart/2018/2/layout/IconLabelList"/>
    <dgm:cxn modelId="{310E08D9-7EA3-44F8-8DF3-CBB18435815E}" type="presParOf" srcId="{6852CB3C-1686-409E-B7D7-A60764C45FF6}" destId="{B183B093-34CC-4D94-974D-70BF0A85AA1F}" srcOrd="2" destOrd="0" presId="urn:microsoft.com/office/officeart/2018/2/layout/IconLabelList"/>
    <dgm:cxn modelId="{1C204136-A6B4-4EA7-B188-4C0031008A4A}" type="presParOf" srcId="{60871F00-4E92-4C5F-9A44-DDAD804D2275}" destId="{86DF6845-8BC3-4B7F-B591-2D6DDB06E272}" srcOrd="1" destOrd="0" presId="urn:microsoft.com/office/officeart/2018/2/layout/IconLabelList"/>
    <dgm:cxn modelId="{AA1AC075-BEE4-48ED-AF2E-AFA550838DD0}" type="presParOf" srcId="{60871F00-4E92-4C5F-9A44-DDAD804D2275}" destId="{CF77259A-60E6-4DBD-99BD-352DDC97C5E9}" srcOrd="2" destOrd="0" presId="urn:microsoft.com/office/officeart/2018/2/layout/IconLabelList"/>
    <dgm:cxn modelId="{56DC139E-6770-4F81-B9AD-FEBD0F565306}" type="presParOf" srcId="{CF77259A-60E6-4DBD-99BD-352DDC97C5E9}" destId="{44257B2B-3576-482D-A926-9CA2C573A6FB}" srcOrd="0" destOrd="0" presId="urn:microsoft.com/office/officeart/2018/2/layout/IconLabelList"/>
    <dgm:cxn modelId="{75484E18-4665-4DD0-99FE-F40F4C5ABDEC}" type="presParOf" srcId="{CF77259A-60E6-4DBD-99BD-352DDC97C5E9}" destId="{60343F42-F8D7-478D-89C7-0E8474E03AE4}" srcOrd="1" destOrd="0" presId="urn:microsoft.com/office/officeart/2018/2/layout/IconLabelList"/>
    <dgm:cxn modelId="{E43FD2C7-0D9A-4540-9266-739290FEDA94}" type="presParOf" srcId="{CF77259A-60E6-4DBD-99BD-352DDC97C5E9}" destId="{9338AE5A-AD92-4B96-81B7-54D1E516A6F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3449E-1AFC-4A69-A4F1-F5F32B7F208C}">
      <dsp:nvSpPr>
        <dsp:cNvPr id="0" name=""/>
        <dsp:cNvSpPr/>
      </dsp:nvSpPr>
      <dsp:spPr>
        <a:xfrm>
          <a:off x="1747800" y="21830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83B093-34CC-4D94-974D-70BF0A85AA1F}">
      <dsp:nvSpPr>
        <dsp:cNvPr id="0" name=""/>
        <dsp:cNvSpPr/>
      </dsp:nvSpPr>
      <dsp:spPr>
        <a:xfrm>
          <a:off x="559800" y="263266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b="1" kern="1200" baseline="0"/>
            <a:t>Key Findings</a:t>
          </a:r>
          <a:endParaRPr lang="en-US" sz="2600" kern="1200"/>
        </a:p>
      </dsp:txBody>
      <dsp:txXfrm>
        <a:off x="559800" y="2632662"/>
        <a:ext cx="4320000" cy="720000"/>
      </dsp:txXfrm>
    </dsp:sp>
    <dsp:sp modelId="{44257B2B-3576-482D-A926-9CA2C573A6FB}">
      <dsp:nvSpPr>
        <dsp:cNvPr id="0" name=""/>
        <dsp:cNvSpPr/>
      </dsp:nvSpPr>
      <dsp:spPr>
        <a:xfrm>
          <a:off x="6823800" y="21830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38AE5A-AD92-4B96-81B7-54D1E516A6F2}">
      <dsp:nvSpPr>
        <dsp:cNvPr id="0" name=""/>
        <dsp:cNvSpPr/>
      </dsp:nvSpPr>
      <dsp:spPr>
        <a:xfrm>
          <a:off x="5635800" y="263266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b="1" kern="1200" baseline="0"/>
            <a:t>Limitations and Future Improvements</a:t>
          </a:r>
          <a:endParaRPr lang="en-US" sz="2600" kern="1200"/>
        </a:p>
      </dsp:txBody>
      <dsp:txXfrm>
        <a:off x="5635800" y="263266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5/2/24</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a:t>salary Analysis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09FC4-BC45-BCEA-5FBE-DA76B399B71C}"/>
              </a:ext>
            </a:extLst>
          </p:cNvPr>
          <p:cNvSpPr>
            <a:spLocks noGrp="1"/>
          </p:cNvSpPr>
          <p:nvPr>
            <p:ph type="title"/>
          </p:nvPr>
        </p:nvSpPr>
        <p:spPr/>
        <p:txBody>
          <a:bodyPr/>
          <a:lstStyle/>
          <a:p>
            <a:r>
              <a:rPr lang="en-US"/>
              <a:t>Data Acquisition and Preparation</a:t>
            </a:r>
          </a:p>
        </p:txBody>
      </p:sp>
      <p:sp>
        <p:nvSpPr>
          <p:cNvPr id="3" name="Content Placeholder 2">
            <a:extLst>
              <a:ext uri="{FF2B5EF4-FFF2-40B4-BE49-F238E27FC236}">
                <a16:creationId xmlns:a16="http://schemas.microsoft.com/office/drawing/2014/main" id="{21594F08-D3E6-F19D-C1A2-D56452A42DF9}"/>
              </a:ext>
            </a:extLst>
          </p:cNvPr>
          <p:cNvSpPr>
            <a:spLocks noGrp="1"/>
          </p:cNvSpPr>
          <p:nvPr>
            <p:ph sz="half" idx="2"/>
          </p:nvPr>
        </p:nvSpPr>
        <p:spPr/>
        <p:txBody>
          <a:bodyPr/>
          <a:lstStyle/>
          <a:p>
            <a:pPr>
              <a:buFont typeface="Arial" panose="020B0604020202020204" pitchFamily="34" charset="0"/>
              <a:buChar char="•"/>
            </a:pPr>
            <a:r>
              <a:rPr lang="en-US"/>
              <a:t>The dataset was obtained from Kaggle. </a:t>
            </a:r>
          </a:p>
          <a:p>
            <a:pPr>
              <a:buFont typeface="Arial" panose="020B0604020202020204" pitchFamily="34" charset="0"/>
              <a:buChar char="•"/>
            </a:pPr>
            <a:r>
              <a:rPr lang="en-US"/>
              <a:t>Data cleaning steps: Checked for missing values and removed rows with missing data.</a:t>
            </a:r>
          </a:p>
          <a:p>
            <a:pPr>
              <a:buFont typeface="Arial" panose="020B0604020202020204" pitchFamily="34" charset="0"/>
              <a:buChar char="•"/>
            </a:pPr>
            <a:r>
              <a:rPr lang="en-US"/>
              <a:t>Removed duplicate rows to ensure data integrity.</a:t>
            </a:r>
          </a:p>
          <a:p>
            <a:pPr>
              <a:buFont typeface="Arial" panose="020B0604020202020204" pitchFamily="34" charset="0"/>
              <a:buChar char="•"/>
            </a:pPr>
            <a:r>
              <a:rPr lang="en-US"/>
              <a:t>Normalized job titles and company locations for consistency by converting them to a uniform case and removing extra spaces.</a:t>
            </a:r>
          </a:p>
          <a:p>
            <a:pPr>
              <a:buFont typeface="Arial" panose="020B0604020202020204" pitchFamily="34" charset="0"/>
              <a:buChar char="•"/>
            </a:pPr>
            <a:r>
              <a:rPr lang="en-US"/>
              <a:t>Converted categorical data, such as experience level, to a consistent format for better analysis.</a:t>
            </a:r>
          </a:p>
          <a:p>
            <a:endParaRPr lang="en-US"/>
          </a:p>
        </p:txBody>
      </p:sp>
      <p:sp>
        <p:nvSpPr>
          <p:cNvPr id="4" name="Slide Number Placeholder 3">
            <a:extLst>
              <a:ext uri="{FF2B5EF4-FFF2-40B4-BE49-F238E27FC236}">
                <a16:creationId xmlns:a16="http://schemas.microsoft.com/office/drawing/2014/main" id="{38D33EEC-B719-89B8-A00F-CB0380589AF2}"/>
              </a:ext>
            </a:extLst>
          </p:cNvPr>
          <p:cNvSpPr>
            <a:spLocks noGrp="1"/>
          </p:cNvSpPr>
          <p:nvPr>
            <p:ph type="sldNum" sz="quarter" idx="12"/>
          </p:nvPr>
        </p:nvSpPr>
        <p:spPr/>
        <p:txBody>
          <a:bodyPr/>
          <a:lstStyle/>
          <a:p>
            <a:fld id="{A49DFD55-3C28-40EF-9E31-A92D2E4017FF}" type="slidenum">
              <a:rPr lang="en-US" smtClean="0"/>
              <a:pPr/>
              <a:t>10</a:t>
            </a:fld>
            <a:endParaRPr lang="en-US"/>
          </a:p>
        </p:txBody>
      </p:sp>
    </p:spTree>
    <p:extLst>
      <p:ext uri="{BB962C8B-B14F-4D97-AF65-F5344CB8AC3E}">
        <p14:creationId xmlns:p14="http://schemas.microsoft.com/office/powerpoint/2010/main" val="185500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18F5-252B-7BCA-FF37-6FCBE6135534}"/>
              </a:ext>
            </a:extLst>
          </p:cNvPr>
          <p:cNvSpPr>
            <a:spLocks noGrp="1"/>
          </p:cNvSpPr>
          <p:nvPr>
            <p:ph type="title"/>
          </p:nvPr>
        </p:nvSpPr>
        <p:spPr>
          <a:xfrm>
            <a:off x="1322318" y="268360"/>
            <a:ext cx="7288282" cy="2121177"/>
          </a:xfrm>
        </p:spPr>
        <p:txBody>
          <a:bodyPr anchor="ctr">
            <a:normAutofit/>
          </a:bodyPr>
          <a:lstStyle/>
          <a:p>
            <a:r>
              <a:rPr lang="en-US"/>
              <a:t>Data Acquisition and Preparation</a:t>
            </a:r>
          </a:p>
        </p:txBody>
      </p:sp>
      <p:pic>
        <p:nvPicPr>
          <p:cNvPr id="6" name="Content Placeholder 5" descr="A black rectangular object with a black stripe&#10;&#10;Description automatically generated">
            <a:extLst>
              <a:ext uri="{FF2B5EF4-FFF2-40B4-BE49-F238E27FC236}">
                <a16:creationId xmlns:a16="http://schemas.microsoft.com/office/drawing/2014/main" id="{49AEBE82-78CE-759B-E4E5-47C40651B153}"/>
              </a:ext>
            </a:extLst>
          </p:cNvPr>
          <p:cNvPicPr>
            <a:picLocks noGrp="1" noChangeAspect="1"/>
          </p:cNvPicPr>
          <p:nvPr>
            <p:ph sz="half" idx="2"/>
          </p:nvPr>
        </p:nvPicPr>
        <p:blipFill>
          <a:blip r:embed="rId2"/>
          <a:stretch>
            <a:fillRect/>
          </a:stretch>
        </p:blipFill>
        <p:spPr>
          <a:xfrm>
            <a:off x="192087" y="2768600"/>
            <a:ext cx="7900109" cy="2370031"/>
          </a:xfrm>
          <a:noFill/>
        </p:spPr>
      </p:pic>
      <p:sp>
        <p:nvSpPr>
          <p:cNvPr id="4" name="Slide Number Placeholder 3">
            <a:extLst>
              <a:ext uri="{FF2B5EF4-FFF2-40B4-BE49-F238E27FC236}">
                <a16:creationId xmlns:a16="http://schemas.microsoft.com/office/drawing/2014/main" id="{85E9FDED-C303-B685-EFAC-0D6D94E5148F}"/>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11</a:t>
            </a:fld>
            <a:endParaRPr lang="en-US"/>
          </a:p>
        </p:txBody>
      </p:sp>
      <p:pic>
        <p:nvPicPr>
          <p:cNvPr id="8" name="Picture 7" descr="A screenshot of a computer&#10;&#10;Description automatically generated">
            <a:extLst>
              <a:ext uri="{FF2B5EF4-FFF2-40B4-BE49-F238E27FC236}">
                <a16:creationId xmlns:a16="http://schemas.microsoft.com/office/drawing/2014/main" id="{5E273FA6-9F84-8708-DCD2-FB83BE82F1BD}"/>
              </a:ext>
            </a:extLst>
          </p:cNvPr>
          <p:cNvPicPr>
            <a:picLocks noChangeAspect="1"/>
          </p:cNvPicPr>
          <p:nvPr/>
        </p:nvPicPr>
        <p:blipFill>
          <a:blip r:embed="rId3"/>
          <a:stretch>
            <a:fillRect/>
          </a:stretch>
        </p:blipFill>
        <p:spPr>
          <a:xfrm>
            <a:off x="8197058" y="1536700"/>
            <a:ext cx="3650747" cy="5052940"/>
          </a:xfrm>
          <a:prstGeom prst="rect">
            <a:avLst/>
          </a:prstGeom>
          <a:noFill/>
        </p:spPr>
      </p:pic>
    </p:spTree>
    <p:extLst>
      <p:ext uri="{BB962C8B-B14F-4D97-AF65-F5344CB8AC3E}">
        <p14:creationId xmlns:p14="http://schemas.microsoft.com/office/powerpoint/2010/main" val="1832345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9160-CC20-3C47-1B2E-0F712EF1CA7C}"/>
              </a:ext>
            </a:extLst>
          </p:cNvPr>
          <p:cNvSpPr>
            <a:spLocks noGrp="1"/>
          </p:cNvSpPr>
          <p:nvPr>
            <p:ph type="title"/>
          </p:nvPr>
        </p:nvSpPr>
        <p:spPr>
          <a:xfrm>
            <a:off x="1322318" y="268360"/>
            <a:ext cx="7288282" cy="2121177"/>
          </a:xfrm>
        </p:spPr>
        <p:txBody>
          <a:bodyPr anchor="ctr">
            <a:normAutofit/>
          </a:bodyPr>
          <a:lstStyle/>
          <a:p>
            <a:r>
              <a:rPr lang="en-US"/>
              <a:t>Descriptive Analysis</a:t>
            </a:r>
          </a:p>
        </p:txBody>
      </p:sp>
      <p:sp>
        <p:nvSpPr>
          <p:cNvPr id="3" name="Content Placeholder 2">
            <a:extLst>
              <a:ext uri="{FF2B5EF4-FFF2-40B4-BE49-F238E27FC236}">
                <a16:creationId xmlns:a16="http://schemas.microsoft.com/office/drawing/2014/main" id="{37DDA83E-A1C6-8F20-A230-E596657D4F95}"/>
              </a:ext>
            </a:extLst>
          </p:cNvPr>
          <p:cNvSpPr>
            <a:spLocks noGrp="1"/>
          </p:cNvSpPr>
          <p:nvPr>
            <p:ph sz="half" idx="2"/>
          </p:nvPr>
        </p:nvSpPr>
        <p:spPr>
          <a:xfrm>
            <a:off x="1322388" y="2763078"/>
            <a:ext cx="3548856" cy="3407051"/>
          </a:xfrm>
        </p:spPr>
        <p:txBody>
          <a:bodyPr>
            <a:normAutofit/>
          </a:bodyPr>
          <a:lstStyle/>
          <a:p>
            <a:pPr>
              <a:lnSpc>
                <a:spcPct val="90000"/>
              </a:lnSpc>
              <a:buFont typeface="Arial" panose="020B0604020202020204" pitchFamily="34" charset="0"/>
              <a:buChar char="•"/>
            </a:pPr>
            <a:r>
              <a:rPr lang="en-US"/>
              <a:t>Basic descriptive statistics of the dataset:</a:t>
            </a:r>
          </a:p>
          <a:p>
            <a:pPr>
              <a:lnSpc>
                <a:spcPct val="90000"/>
              </a:lnSpc>
              <a:buFont typeface="Arial" panose="020B0604020202020204" pitchFamily="34" charset="0"/>
              <a:buChar char="•"/>
            </a:pPr>
            <a:r>
              <a:rPr lang="en-US"/>
              <a:t>The dataset contains 4,414 entries after data cleaning.</a:t>
            </a:r>
          </a:p>
          <a:p>
            <a:pPr>
              <a:lnSpc>
                <a:spcPct val="90000"/>
              </a:lnSpc>
              <a:buFont typeface="Arial" panose="020B0604020202020204" pitchFamily="34" charset="0"/>
              <a:buChar char="•"/>
            </a:pPr>
            <a:r>
              <a:rPr lang="en-US"/>
              <a:t>The average salary in USD is $143,743, with a standard deviation of $67,131.</a:t>
            </a:r>
          </a:p>
          <a:p>
            <a:pPr>
              <a:lnSpc>
                <a:spcPct val="90000"/>
              </a:lnSpc>
              <a:buFont typeface="Arial" panose="020B0604020202020204" pitchFamily="34" charset="0"/>
              <a:buChar char="•"/>
            </a:pPr>
            <a:r>
              <a:rPr lang="en-US"/>
              <a:t>Salaries range from a minimum of $15,000 to a maximum of $450,000.</a:t>
            </a:r>
          </a:p>
          <a:p>
            <a:pPr>
              <a:lnSpc>
                <a:spcPct val="90000"/>
              </a:lnSpc>
            </a:pPr>
            <a:endParaRPr lang="en-US"/>
          </a:p>
        </p:txBody>
      </p:sp>
      <p:sp>
        <p:nvSpPr>
          <p:cNvPr id="4" name="Slide Number Placeholder 3">
            <a:extLst>
              <a:ext uri="{FF2B5EF4-FFF2-40B4-BE49-F238E27FC236}">
                <a16:creationId xmlns:a16="http://schemas.microsoft.com/office/drawing/2014/main" id="{CF7373F8-EF24-3225-FB2F-95C983E47FAF}"/>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pic>
        <p:nvPicPr>
          <p:cNvPr id="6" name="Picture 5" descr="A screenshot of a computer&#10;&#10;Description automatically generated">
            <a:extLst>
              <a:ext uri="{FF2B5EF4-FFF2-40B4-BE49-F238E27FC236}">
                <a16:creationId xmlns:a16="http://schemas.microsoft.com/office/drawing/2014/main" id="{9877E486-8BB6-4E83-04E3-757D2CFBE852}"/>
              </a:ext>
            </a:extLst>
          </p:cNvPr>
          <p:cNvPicPr>
            <a:picLocks noChangeAspect="1"/>
          </p:cNvPicPr>
          <p:nvPr/>
        </p:nvPicPr>
        <p:blipFill>
          <a:blip r:embed="rId2"/>
          <a:stretch>
            <a:fillRect/>
          </a:stretch>
        </p:blipFill>
        <p:spPr>
          <a:xfrm>
            <a:off x="5135317" y="2032375"/>
            <a:ext cx="5371638" cy="2793250"/>
          </a:xfrm>
          <a:prstGeom prst="rect">
            <a:avLst/>
          </a:prstGeom>
          <a:noFill/>
        </p:spPr>
      </p:pic>
    </p:spTree>
    <p:extLst>
      <p:ext uri="{BB962C8B-B14F-4D97-AF65-F5344CB8AC3E}">
        <p14:creationId xmlns:p14="http://schemas.microsoft.com/office/powerpoint/2010/main" val="86240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407F-643A-2EA1-F74C-7C686301B512}"/>
              </a:ext>
            </a:extLst>
          </p:cNvPr>
          <p:cNvSpPr>
            <a:spLocks noGrp="1"/>
          </p:cNvSpPr>
          <p:nvPr>
            <p:ph type="title"/>
          </p:nvPr>
        </p:nvSpPr>
        <p:spPr>
          <a:xfrm>
            <a:off x="1322318" y="268360"/>
            <a:ext cx="7288282" cy="2121177"/>
          </a:xfrm>
        </p:spPr>
        <p:txBody>
          <a:bodyPr anchor="ctr">
            <a:normAutofit/>
          </a:bodyPr>
          <a:lstStyle/>
          <a:p>
            <a:r>
              <a:rPr lang="en-US"/>
              <a:t>Distribution of categorical variables:</a:t>
            </a:r>
          </a:p>
        </p:txBody>
      </p:sp>
      <p:sp>
        <p:nvSpPr>
          <p:cNvPr id="8" name="TextBox 7">
            <a:extLst>
              <a:ext uri="{FF2B5EF4-FFF2-40B4-BE49-F238E27FC236}">
                <a16:creationId xmlns:a16="http://schemas.microsoft.com/office/drawing/2014/main" id="{CABE441B-B097-81E1-0119-F07B196EFC6A}"/>
              </a:ext>
            </a:extLst>
          </p:cNvPr>
          <p:cNvSpPr txBox="1"/>
          <p:nvPr/>
        </p:nvSpPr>
        <p:spPr>
          <a:xfrm>
            <a:off x="1322387" y="1986456"/>
            <a:ext cx="4384729" cy="4183674"/>
          </a:xfrm>
          <a:prstGeom prst="rect">
            <a:avLst/>
          </a:prstGeom>
        </p:spPr>
        <p:txBody>
          <a:bodyPr vert="horz" lIns="91440" tIns="45720" rIns="91440" bIns="45720" rtlCol="0">
            <a:normAutofit/>
          </a:bodyPr>
          <a:lstStyle/>
          <a:p>
            <a:pPr>
              <a:lnSpc>
                <a:spcPct val="90000"/>
              </a:lnSpc>
              <a:spcBef>
                <a:spcPts val="1000"/>
              </a:spcBef>
            </a:pPr>
            <a:r>
              <a:rPr lang="en-US" sz="1200" b="1" u="sng" kern="1200" spc="50" baseline="0"/>
              <a:t>Experience level: </a:t>
            </a:r>
            <a:br>
              <a:rPr lang="en-US" sz="1200" b="1" u="sng" kern="1200" spc="50" baseline="0"/>
            </a:br>
            <a:br>
              <a:rPr lang="en-US" sz="1200" b="1" u="sng" kern="1200" spc="50" baseline="0"/>
            </a:br>
            <a:r>
              <a:rPr lang="en-US" sz="1200" b="1" kern="1200" spc="50" baseline="0"/>
              <a:t>Senior-level positions dominate the dataset with 2,848 entries.</a:t>
            </a:r>
          </a:p>
          <a:p>
            <a:pPr>
              <a:lnSpc>
                <a:spcPct val="90000"/>
              </a:lnSpc>
              <a:spcBef>
                <a:spcPts val="1000"/>
              </a:spcBef>
            </a:pPr>
            <a:r>
              <a:rPr lang="en-US" sz="1200" b="1" kern="1200" spc="50" baseline="0"/>
              <a:t>Mid-level and entry-level positions follow with 1,046 and 336 entries, respectively.</a:t>
            </a:r>
          </a:p>
          <a:p>
            <a:pPr>
              <a:lnSpc>
                <a:spcPct val="90000"/>
              </a:lnSpc>
              <a:spcBef>
                <a:spcPts val="1000"/>
              </a:spcBef>
            </a:pPr>
            <a:r>
              <a:rPr lang="en-US" sz="1200" b="1" kern="1200" spc="50" baseline="0"/>
              <a:t>Executive-level positions have the least representation with 184 entries.</a:t>
            </a:r>
          </a:p>
          <a:p>
            <a:pPr>
              <a:lnSpc>
                <a:spcPct val="90000"/>
              </a:lnSpc>
              <a:spcBef>
                <a:spcPts val="1000"/>
              </a:spcBef>
            </a:pPr>
            <a:r>
              <a:rPr lang="en-US" sz="1200" b="1" u="sng" kern="1200" spc="50" baseline="0"/>
              <a:t>Employment type</a:t>
            </a:r>
            <a:r>
              <a:rPr lang="en-US" sz="1200" b="1" kern="1200" spc="50" baseline="0"/>
              <a:t>: </a:t>
            </a:r>
            <a:br>
              <a:rPr lang="en-US" sz="1200" b="1" kern="1200" spc="50" baseline="0"/>
            </a:br>
            <a:r>
              <a:rPr lang="en-US" sz="1200" b="1" kern="1200" spc="50" baseline="0"/>
              <a:t>Full-time positions are the most common with 4,372 entries.</a:t>
            </a:r>
          </a:p>
          <a:p>
            <a:pPr>
              <a:lnSpc>
                <a:spcPct val="90000"/>
              </a:lnSpc>
              <a:spcBef>
                <a:spcPts val="1000"/>
              </a:spcBef>
            </a:pPr>
            <a:r>
              <a:rPr lang="en-US" sz="1200" b="1" kern="1200" spc="50" baseline="0"/>
              <a:t>Other employment types (contract, part-time, freelance) have significantly fewer entries.</a:t>
            </a:r>
          </a:p>
          <a:p>
            <a:pPr>
              <a:lnSpc>
                <a:spcPct val="90000"/>
              </a:lnSpc>
              <a:spcBef>
                <a:spcPts val="1000"/>
              </a:spcBef>
            </a:pPr>
            <a:r>
              <a:rPr lang="en-US" sz="1200" b="1" u="sng" kern="1200" spc="50" baseline="0"/>
              <a:t>Company size: </a:t>
            </a:r>
            <a:br>
              <a:rPr lang="en-US" sz="1200" b="1" u="sng" kern="1200" spc="50" baseline="0"/>
            </a:br>
            <a:r>
              <a:rPr lang="en-US" sz="1200" b="1" kern="1200" spc="50" baseline="0"/>
              <a:t>Medium-sized companies (50-250 employees) have the highest representation with 3,759 entries.</a:t>
            </a:r>
          </a:p>
          <a:p>
            <a:pPr>
              <a:lnSpc>
                <a:spcPct val="90000"/>
              </a:lnSpc>
              <a:spcBef>
                <a:spcPts val="1000"/>
              </a:spcBef>
            </a:pPr>
            <a:r>
              <a:rPr lang="en-US" sz="1200" b="1" kern="1200" spc="50" baseline="0"/>
              <a:t>Large companies (&gt;250 employees) and small companies (&lt;50 employees) follow with 491 and 164 entries, respectively.</a:t>
            </a:r>
          </a:p>
        </p:txBody>
      </p:sp>
      <p:sp>
        <p:nvSpPr>
          <p:cNvPr id="4" name="Slide Number Placeholder 3">
            <a:extLst>
              <a:ext uri="{FF2B5EF4-FFF2-40B4-BE49-F238E27FC236}">
                <a16:creationId xmlns:a16="http://schemas.microsoft.com/office/drawing/2014/main" id="{72C2005D-0AB6-8005-554E-4ABA271C147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13</a:t>
            </a:fld>
            <a:endParaRPr lang="en-US"/>
          </a:p>
        </p:txBody>
      </p:sp>
      <p:pic>
        <p:nvPicPr>
          <p:cNvPr id="6" name="Content Placeholder 5" descr="A screenshot of a computer program&#10;&#10;Description automatically generated">
            <a:extLst>
              <a:ext uri="{FF2B5EF4-FFF2-40B4-BE49-F238E27FC236}">
                <a16:creationId xmlns:a16="http://schemas.microsoft.com/office/drawing/2014/main" id="{1A7F8662-E2D2-47C2-E777-0B791CF1FB5A}"/>
              </a:ext>
            </a:extLst>
          </p:cNvPr>
          <p:cNvPicPr>
            <a:picLocks noGrp="1" noChangeAspect="1"/>
          </p:cNvPicPr>
          <p:nvPr>
            <p:ph sz="half" idx="2"/>
          </p:nvPr>
        </p:nvPicPr>
        <p:blipFill>
          <a:blip r:embed="rId2"/>
          <a:stretch>
            <a:fillRect/>
          </a:stretch>
        </p:blipFill>
        <p:spPr>
          <a:xfrm>
            <a:off x="6836171" y="1986456"/>
            <a:ext cx="4816811" cy="2950295"/>
          </a:xfrm>
          <a:noFill/>
        </p:spPr>
      </p:pic>
    </p:spTree>
    <p:extLst>
      <p:ext uri="{BB962C8B-B14F-4D97-AF65-F5344CB8AC3E}">
        <p14:creationId xmlns:p14="http://schemas.microsoft.com/office/powerpoint/2010/main" val="3550671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AC77-02F6-4D57-A8F0-436B7C6F3F90}"/>
              </a:ext>
            </a:extLst>
          </p:cNvPr>
          <p:cNvSpPr>
            <a:spLocks noGrp="1"/>
          </p:cNvSpPr>
          <p:nvPr>
            <p:ph type="title"/>
          </p:nvPr>
        </p:nvSpPr>
        <p:spPr>
          <a:xfrm>
            <a:off x="1322318" y="268360"/>
            <a:ext cx="7288282" cy="2121177"/>
          </a:xfrm>
        </p:spPr>
        <p:txBody>
          <a:bodyPr anchor="ctr">
            <a:normAutofit/>
          </a:bodyPr>
          <a:lstStyle/>
          <a:p>
            <a:r>
              <a:rPr lang="en-US"/>
              <a:t>Salary Distribution by Experience Level</a:t>
            </a:r>
          </a:p>
        </p:txBody>
      </p:sp>
      <p:sp>
        <p:nvSpPr>
          <p:cNvPr id="3" name="Content Placeholder 2">
            <a:extLst>
              <a:ext uri="{FF2B5EF4-FFF2-40B4-BE49-F238E27FC236}">
                <a16:creationId xmlns:a16="http://schemas.microsoft.com/office/drawing/2014/main" id="{4A6D0F2F-80DD-AB58-217C-B4F442420046}"/>
              </a:ext>
            </a:extLst>
          </p:cNvPr>
          <p:cNvSpPr>
            <a:spLocks noGrp="1"/>
          </p:cNvSpPr>
          <p:nvPr>
            <p:ph sz="half" idx="2"/>
          </p:nvPr>
        </p:nvSpPr>
        <p:spPr>
          <a:xfrm>
            <a:off x="1322388" y="2763078"/>
            <a:ext cx="3548856" cy="3407051"/>
          </a:xfrm>
        </p:spPr>
        <p:txBody>
          <a:bodyPr>
            <a:normAutofit/>
          </a:bodyPr>
          <a:lstStyle/>
          <a:p>
            <a:pPr>
              <a:lnSpc>
                <a:spcPct val="90000"/>
              </a:lnSpc>
              <a:buFont typeface="Arial" panose="020B0604020202020204" pitchFamily="34" charset="0"/>
              <a:buChar char="•"/>
            </a:pPr>
            <a:r>
              <a:rPr lang="en-US" sz="1500"/>
              <a:t>Observations: Higher experience levels generally have higher salaries.</a:t>
            </a:r>
          </a:p>
          <a:p>
            <a:pPr>
              <a:lnSpc>
                <a:spcPct val="90000"/>
              </a:lnSpc>
              <a:buFont typeface="Arial" panose="020B0604020202020204" pitchFamily="34" charset="0"/>
              <a:buChar char="•"/>
            </a:pPr>
            <a:r>
              <a:rPr lang="en-US" sz="1500"/>
              <a:t>There is a significant difference in salary ranges between experience levels.</a:t>
            </a:r>
          </a:p>
          <a:p>
            <a:pPr>
              <a:lnSpc>
                <a:spcPct val="90000"/>
              </a:lnSpc>
              <a:buFont typeface="Arial" panose="020B0604020202020204" pitchFamily="34" charset="0"/>
              <a:buChar char="•"/>
            </a:pPr>
            <a:r>
              <a:rPr lang="en-US" sz="1500"/>
              <a:t>The median salary increases with each higher experience level.</a:t>
            </a:r>
          </a:p>
          <a:p>
            <a:pPr>
              <a:lnSpc>
                <a:spcPct val="90000"/>
              </a:lnSpc>
              <a:buFont typeface="Arial" panose="020B0604020202020204" pitchFamily="34" charset="0"/>
              <a:buChar char="•"/>
            </a:pPr>
            <a:r>
              <a:rPr lang="en-US" sz="1500"/>
              <a:t>The boxplot reveals the presence of outliers, particularly in the senior, mid and executive levels.</a:t>
            </a:r>
          </a:p>
          <a:p>
            <a:pPr>
              <a:lnSpc>
                <a:spcPct val="90000"/>
              </a:lnSpc>
            </a:pPr>
            <a:endParaRPr lang="en-US" sz="1500"/>
          </a:p>
        </p:txBody>
      </p:sp>
      <p:sp>
        <p:nvSpPr>
          <p:cNvPr id="4" name="Slide Number Placeholder 3">
            <a:extLst>
              <a:ext uri="{FF2B5EF4-FFF2-40B4-BE49-F238E27FC236}">
                <a16:creationId xmlns:a16="http://schemas.microsoft.com/office/drawing/2014/main" id="{E92DDDEA-63D6-F412-450A-39BFE6CCC9F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14</a:t>
            </a:fld>
            <a:endParaRPr lang="en-US"/>
          </a:p>
        </p:txBody>
      </p:sp>
      <p:pic>
        <p:nvPicPr>
          <p:cNvPr id="6" name="Picture 5">
            <a:extLst>
              <a:ext uri="{FF2B5EF4-FFF2-40B4-BE49-F238E27FC236}">
                <a16:creationId xmlns:a16="http://schemas.microsoft.com/office/drawing/2014/main" id="{EA62811A-F301-C71E-4DE9-F3BC7DE5DDD0}"/>
              </a:ext>
            </a:extLst>
          </p:cNvPr>
          <p:cNvPicPr>
            <a:picLocks noChangeAspect="1"/>
          </p:cNvPicPr>
          <p:nvPr/>
        </p:nvPicPr>
        <p:blipFill>
          <a:blip r:embed="rId2"/>
          <a:stretch>
            <a:fillRect/>
          </a:stretch>
        </p:blipFill>
        <p:spPr>
          <a:xfrm>
            <a:off x="6258622" y="2047488"/>
            <a:ext cx="5562600" cy="3454400"/>
          </a:xfrm>
          <a:prstGeom prst="rect">
            <a:avLst/>
          </a:prstGeom>
        </p:spPr>
      </p:pic>
    </p:spTree>
    <p:extLst>
      <p:ext uri="{BB962C8B-B14F-4D97-AF65-F5344CB8AC3E}">
        <p14:creationId xmlns:p14="http://schemas.microsoft.com/office/powerpoint/2010/main" val="3136436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07E0-6E5C-88C8-1B27-873C77AECFBD}"/>
              </a:ext>
            </a:extLst>
          </p:cNvPr>
          <p:cNvSpPr>
            <a:spLocks noGrp="1"/>
          </p:cNvSpPr>
          <p:nvPr>
            <p:ph type="title"/>
          </p:nvPr>
        </p:nvSpPr>
        <p:spPr/>
        <p:txBody>
          <a:bodyPr/>
          <a:lstStyle/>
          <a:p>
            <a:r>
              <a:rPr lang="en-US"/>
              <a:t>Handling Outliers and Filtered Salary Distribution</a:t>
            </a:r>
          </a:p>
        </p:txBody>
      </p:sp>
      <p:sp>
        <p:nvSpPr>
          <p:cNvPr id="3" name="Content Placeholder 2">
            <a:extLst>
              <a:ext uri="{FF2B5EF4-FFF2-40B4-BE49-F238E27FC236}">
                <a16:creationId xmlns:a16="http://schemas.microsoft.com/office/drawing/2014/main" id="{9D4F91BA-A3C7-E679-C1D2-EC47D0B41C37}"/>
              </a:ext>
            </a:extLst>
          </p:cNvPr>
          <p:cNvSpPr>
            <a:spLocks noGrp="1"/>
          </p:cNvSpPr>
          <p:nvPr>
            <p:ph sz="half" idx="2"/>
          </p:nvPr>
        </p:nvSpPr>
        <p:spPr>
          <a:xfrm>
            <a:off x="183028" y="2764938"/>
            <a:ext cx="7288212" cy="3407051"/>
          </a:xfrm>
        </p:spPr>
        <p:txBody>
          <a:bodyPr>
            <a:normAutofit fontScale="85000" lnSpcReduction="20000"/>
          </a:bodyPr>
          <a:lstStyle/>
          <a:p>
            <a:pPr>
              <a:buFont typeface="Arial" panose="020B0604020202020204" pitchFamily="34" charset="0"/>
              <a:buChar char="•"/>
            </a:pPr>
            <a:r>
              <a:rPr lang="en-US"/>
              <a:t>Identified and removed outliers using the Interquartile Range (IQR) method. Outliers are defined as data points below Q1 - 1.5 × IQR or above Q3 + 1.5 × IQR.</a:t>
            </a:r>
          </a:p>
          <a:p>
            <a:pPr>
              <a:buFont typeface="Arial" panose="020B0604020202020204" pitchFamily="34" charset="0"/>
              <a:buChar char="•"/>
            </a:pPr>
            <a:r>
              <a:rPr lang="en-US"/>
              <a:t>Distribution of salaries after removing outliers: (See </a:t>
            </a:r>
            <a:r>
              <a:rPr lang="en-US" err="1"/>
              <a:t>img</a:t>
            </a:r>
            <a:r>
              <a:rPr lang="en-US"/>
              <a:t>)</a:t>
            </a:r>
          </a:p>
          <a:p>
            <a:pPr>
              <a:buFont typeface="Arial" panose="020B0604020202020204" pitchFamily="34" charset="0"/>
              <a:buChar char="•"/>
            </a:pPr>
            <a:r>
              <a:rPr lang="en-US"/>
              <a:t>The histogram shows a more symmetric distribution of salaries after removing outliers.</a:t>
            </a:r>
          </a:p>
          <a:p>
            <a:pPr>
              <a:buFont typeface="Arial" panose="020B0604020202020204" pitchFamily="34" charset="0"/>
              <a:buChar char="•"/>
            </a:pPr>
            <a:r>
              <a:rPr lang="en-US"/>
              <a:t>The density curve suggests a slightly right-skewed distribution.</a:t>
            </a:r>
          </a:p>
          <a:p>
            <a:pPr>
              <a:buFont typeface="Arial" panose="020B0604020202020204" pitchFamily="34" charset="0"/>
              <a:buChar char="•"/>
            </a:pPr>
            <a:r>
              <a:rPr lang="en-US"/>
              <a:t>Boxplot of salary distribution by experience level after filtering outliers: [see </a:t>
            </a:r>
            <a:r>
              <a:rPr lang="en-US" err="1"/>
              <a:t>img</a:t>
            </a:r>
            <a:r>
              <a:rPr lang="en-US"/>
              <a:t>]</a:t>
            </a:r>
          </a:p>
          <a:p>
            <a:pPr>
              <a:buFont typeface="Arial" panose="020B0604020202020204" pitchFamily="34" charset="0"/>
              <a:buChar char="•"/>
            </a:pPr>
            <a:r>
              <a:rPr lang="en-US"/>
              <a:t>Observations: Removing outliers provides a clearer view of the typical salary ranges within each experience level.</a:t>
            </a:r>
          </a:p>
          <a:p>
            <a:pPr>
              <a:buFont typeface="Arial" panose="020B0604020202020204" pitchFamily="34" charset="0"/>
              <a:buChar char="•"/>
            </a:pPr>
            <a:r>
              <a:rPr lang="en-US"/>
              <a:t>The overall distribution pattern remains similar after filtering outliers, with higher salaries associated with higher experience levels.</a:t>
            </a:r>
          </a:p>
          <a:p>
            <a:endParaRPr lang="en-US"/>
          </a:p>
        </p:txBody>
      </p:sp>
      <p:sp>
        <p:nvSpPr>
          <p:cNvPr id="4" name="Slide Number Placeholder 3">
            <a:extLst>
              <a:ext uri="{FF2B5EF4-FFF2-40B4-BE49-F238E27FC236}">
                <a16:creationId xmlns:a16="http://schemas.microsoft.com/office/drawing/2014/main" id="{37B5008C-EF83-AB56-C638-0D6423C3F2AC}"/>
              </a:ext>
            </a:extLst>
          </p:cNvPr>
          <p:cNvSpPr>
            <a:spLocks noGrp="1"/>
          </p:cNvSpPr>
          <p:nvPr>
            <p:ph type="sldNum" sz="quarter" idx="12"/>
          </p:nvPr>
        </p:nvSpPr>
        <p:spPr/>
        <p:txBody>
          <a:bodyPr/>
          <a:lstStyle/>
          <a:p>
            <a:fld id="{A49DFD55-3C28-40EF-9E31-A92D2E4017FF}" type="slidenum">
              <a:rPr lang="en-US" smtClean="0"/>
              <a:pPr/>
              <a:t>15</a:t>
            </a:fld>
            <a:endParaRPr lang="en-US"/>
          </a:p>
        </p:txBody>
      </p:sp>
      <p:pic>
        <p:nvPicPr>
          <p:cNvPr id="5" name="Picture 4">
            <a:extLst>
              <a:ext uri="{FF2B5EF4-FFF2-40B4-BE49-F238E27FC236}">
                <a16:creationId xmlns:a16="http://schemas.microsoft.com/office/drawing/2014/main" id="{9534BE68-8B19-4660-5CEA-05CDDD20D8B0}"/>
              </a:ext>
            </a:extLst>
          </p:cNvPr>
          <p:cNvPicPr>
            <a:picLocks noChangeAspect="1"/>
          </p:cNvPicPr>
          <p:nvPr/>
        </p:nvPicPr>
        <p:blipFill>
          <a:blip r:embed="rId2"/>
          <a:stretch>
            <a:fillRect/>
          </a:stretch>
        </p:blipFill>
        <p:spPr>
          <a:xfrm>
            <a:off x="7608539" y="320181"/>
            <a:ext cx="4380434" cy="2373462"/>
          </a:xfrm>
          <a:prstGeom prst="rect">
            <a:avLst/>
          </a:prstGeom>
        </p:spPr>
      </p:pic>
      <p:pic>
        <p:nvPicPr>
          <p:cNvPr id="6" name="Picture 5">
            <a:extLst>
              <a:ext uri="{FF2B5EF4-FFF2-40B4-BE49-F238E27FC236}">
                <a16:creationId xmlns:a16="http://schemas.microsoft.com/office/drawing/2014/main" id="{9892114F-042A-774D-98D5-3C061F20D7A7}"/>
              </a:ext>
            </a:extLst>
          </p:cNvPr>
          <p:cNvPicPr>
            <a:picLocks noChangeAspect="1"/>
          </p:cNvPicPr>
          <p:nvPr/>
        </p:nvPicPr>
        <p:blipFill>
          <a:blip r:embed="rId3"/>
          <a:stretch>
            <a:fillRect/>
          </a:stretch>
        </p:blipFill>
        <p:spPr>
          <a:xfrm>
            <a:off x="7608539" y="2888166"/>
            <a:ext cx="4400433" cy="2319608"/>
          </a:xfrm>
          <a:prstGeom prst="rect">
            <a:avLst/>
          </a:prstGeom>
        </p:spPr>
      </p:pic>
    </p:spTree>
    <p:extLst>
      <p:ext uri="{BB962C8B-B14F-4D97-AF65-F5344CB8AC3E}">
        <p14:creationId xmlns:p14="http://schemas.microsoft.com/office/powerpoint/2010/main" val="2726606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A733-CC02-430B-9F4E-04D1B7C47059}"/>
              </a:ext>
            </a:extLst>
          </p:cNvPr>
          <p:cNvSpPr>
            <a:spLocks noGrp="1"/>
          </p:cNvSpPr>
          <p:nvPr>
            <p:ph type="title"/>
          </p:nvPr>
        </p:nvSpPr>
        <p:spPr/>
        <p:txBody>
          <a:bodyPr/>
          <a:lstStyle/>
          <a:p>
            <a:r>
              <a:rPr lang="en-US"/>
              <a:t>Salary vs. Remote Work Ratio</a:t>
            </a:r>
          </a:p>
        </p:txBody>
      </p:sp>
      <p:sp>
        <p:nvSpPr>
          <p:cNvPr id="3" name="Content Placeholder 2">
            <a:extLst>
              <a:ext uri="{FF2B5EF4-FFF2-40B4-BE49-F238E27FC236}">
                <a16:creationId xmlns:a16="http://schemas.microsoft.com/office/drawing/2014/main" id="{CE3D80E8-FD4B-98D6-3E62-FCD77B0B667C}"/>
              </a:ext>
            </a:extLst>
          </p:cNvPr>
          <p:cNvSpPr>
            <a:spLocks noGrp="1"/>
          </p:cNvSpPr>
          <p:nvPr>
            <p:ph sz="half" idx="2"/>
          </p:nvPr>
        </p:nvSpPr>
        <p:spPr>
          <a:xfrm>
            <a:off x="1322388" y="3245005"/>
            <a:ext cx="5089563" cy="2925124"/>
          </a:xfrm>
        </p:spPr>
        <p:txBody>
          <a:bodyPr>
            <a:normAutofit lnSpcReduction="10000"/>
          </a:bodyPr>
          <a:lstStyle/>
          <a:p>
            <a:pPr>
              <a:buFont typeface="Arial" panose="020B0604020202020204" pitchFamily="34" charset="0"/>
              <a:buChar char="•"/>
            </a:pPr>
            <a:r>
              <a:rPr lang="en-US"/>
              <a:t>Scatterplot of salary vs. remote work ratio, colored by experience level: [see </a:t>
            </a:r>
            <a:r>
              <a:rPr lang="en-US" err="1"/>
              <a:t>img</a:t>
            </a:r>
            <a:r>
              <a:rPr lang="en-US"/>
              <a:t>]</a:t>
            </a:r>
          </a:p>
          <a:p>
            <a:pPr>
              <a:buFont typeface="Arial" panose="020B0604020202020204" pitchFamily="34" charset="0"/>
              <a:buChar char="•"/>
            </a:pPr>
            <a:r>
              <a:rPr lang="en-US"/>
              <a:t>Observations: There is no clear correlation between salary and remote work ratio.</a:t>
            </a:r>
          </a:p>
          <a:p>
            <a:pPr>
              <a:buFont typeface="Arial" panose="020B0604020202020204" pitchFamily="34" charset="0"/>
              <a:buChar char="•"/>
            </a:pPr>
            <a:r>
              <a:rPr lang="en-US"/>
              <a:t>Salaries vary across different remote work ratios within each experience level.</a:t>
            </a:r>
          </a:p>
          <a:p>
            <a:pPr>
              <a:buFont typeface="Arial" panose="020B0604020202020204" pitchFamily="34" charset="0"/>
              <a:buChar char="•"/>
            </a:pPr>
            <a:r>
              <a:rPr lang="en-US"/>
              <a:t>The scatterplot suggests that remote work ratio alone does not significantly influence salary levels.</a:t>
            </a:r>
          </a:p>
          <a:p>
            <a:endParaRPr lang="en-US"/>
          </a:p>
        </p:txBody>
      </p:sp>
      <p:sp>
        <p:nvSpPr>
          <p:cNvPr id="4" name="Slide Number Placeholder 3">
            <a:extLst>
              <a:ext uri="{FF2B5EF4-FFF2-40B4-BE49-F238E27FC236}">
                <a16:creationId xmlns:a16="http://schemas.microsoft.com/office/drawing/2014/main" id="{4D2933B7-6B80-C66F-7235-13D39D5A514E}"/>
              </a:ext>
            </a:extLst>
          </p:cNvPr>
          <p:cNvSpPr>
            <a:spLocks noGrp="1"/>
          </p:cNvSpPr>
          <p:nvPr>
            <p:ph type="sldNum" sz="quarter" idx="12"/>
          </p:nvPr>
        </p:nvSpPr>
        <p:spPr/>
        <p:txBody>
          <a:bodyPr/>
          <a:lstStyle/>
          <a:p>
            <a:fld id="{A49DFD55-3C28-40EF-9E31-A92D2E4017FF}" type="slidenum">
              <a:rPr lang="en-US" smtClean="0"/>
              <a:pPr/>
              <a:t>16</a:t>
            </a:fld>
            <a:endParaRPr lang="en-US"/>
          </a:p>
        </p:txBody>
      </p:sp>
      <p:pic>
        <p:nvPicPr>
          <p:cNvPr id="5" name="Picture 4">
            <a:extLst>
              <a:ext uri="{FF2B5EF4-FFF2-40B4-BE49-F238E27FC236}">
                <a16:creationId xmlns:a16="http://schemas.microsoft.com/office/drawing/2014/main" id="{4F11E740-4CE9-A114-5882-65555E8DF0D8}"/>
              </a:ext>
            </a:extLst>
          </p:cNvPr>
          <p:cNvPicPr>
            <a:picLocks noChangeAspect="1"/>
          </p:cNvPicPr>
          <p:nvPr/>
        </p:nvPicPr>
        <p:blipFill>
          <a:blip r:embed="rId2"/>
          <a:stretch>
            <a:fillRect/>
          </a:stretch>
        </p:blipFill>
        <p:spPr>
          <a:xfrm>
            <a:off x="6579234" y="2875668"/>
            <a:ext cx="5324962" cy="2806957"/>
          </a:xfrm>
          <a:prstGeom prst="rect">
            <a:avLst/>
          </a:prstGeom>
        </p:spPr>
      </p:pic>
    </p:spTree>
    <p:extLst>
      <p:ext uri="{BB962C8B-B14F-4D97-AF65-F5344CB8AC3E}">
        <p14:creationId xmlns:p14="http://schemas.microsoft.com/office/powerpoint/2010/main" val="1723660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A69C7-9BB8-7BF2-571A-557187D891ED}"/>
              </a:ext>
            </a:extLst>
          </p:cNvPr>
          <p:cNvSpPr>
            <a:spLocks noGrp="1"/>
          </p:cNvSpPr>
          <p:nvPr>
            <p:ph type="title"/>
          </p:nvPr>
        </p:nvSpPr>
        <p:spPr/>
        <p:txBody>
          <a:bodyPr/>
          <a:lstStyle/>
          <a:p>
            <a:r>
              <a:rPr lang="en-US"/>
              <a:t>Pair Plot of Select Features</a:t>
            </a:r>
          </a:p>
        </p:txBody>
      </p:sp>
      <p:sp>
        <p:nvSpPr>
          <p:cNvPr id="3" name="Content Placeholder 2">
            <a:extLst>
              <a:ext uri="{FF2B5EF4-FFF2-40B4-BE49-F238E27FC236}">
                <a16:creationId xmlns:a16="http://schemas.microsoft.com/office/drawing/2014/main" id="{EEE9D68F-19C9-2E6E-A579-7CB13B8DE2BD}"/>
              </a:ext>
            </a:extLst>
          </p:cNvPr>
          <p:cNvSpPr>
            <a:spLocks noGrp="1"/>
          </p:cNvSpPr>
          <p:nvPr>
            <p:ph sz="half" idx="2"/>
          </p:nvPr>
        </p:nvSpPr>
        <p:spPr>
          <a:xfrm>
            <a:off x="178420" y="2763078"/>
            <a:ext cx="5917580" cy="3407051"/>
          </a:xfrm>
        </p:spPr>
        <p:txBody>
          <a:bodyPr/>
          <a:lstStyle/>
          <a:p>
            <a:r>
              <a:rPr lang="en-US"/>
              <a:t>Observations: </a:t>
            </a:r>
          </a:p>
          <a:p>
            <a:pPr>
              <a:buFont typeface="Arial" panose="020B0604020202020204" pitchFamily="34" charset="0"/>
              <a:buChar char="•"/>
            </a:pPr>
            <a:r>
              <a:rPr lang="en-US"/>
              <a:t>The pair plot matrix provides a visual overview of the relationships between the selected features.</a:t>
            </a:r>
          </a:p>
          <a:p>
            <a:pPr>
              <a:buFont typeface="Arial" panose="020B0604020202020204" pitchFamily="34" charset="0"/>
              <a:buChar char="•"/>
            </a:pPr>
            <a:r>
              <a:rPr lang="en-US"/>
              <a:t>There is a positive correlation between salary and experience level, as evident from the increasing trend in the scatter plots.</a:t>
            </a:r>
          </a:p>
          <a:p>
            <a:pPr>
              <a:buFont typeface="Arial" panose="020B0604020202020204" pitchFamily="34" charset="0"/>
              <a:buChar char="•"/>
            </a:pPr>
            <a:r>
              <a:rPr lang="en-US"/>
              <a:t>The relationship between salary and remote ratio is less clear, with no apparent pattern.</a:t>
            </a:r>
          </a:p>
          <a:p>
            <a:pPr>
              <a:buFont typeface="Arial" panose="020B0604020202020204" pitchFamily="34" charset="0"/>
              <a:buChar char="•"/>
            </a:pPr>
            <a:r>
              <a:rPr lang="en-US"/>
              <a:t>The distribution of remote ratios appears similar across experience levels.</a:t>
            </a:r>
          </a:p>
          <a:p>
            <a:endParaRPr lang="en-US"/>
          </a:p>
        </p:txBody>
      </p:sp>
      <p:sp>
        <p:nvSpPr>
          <p:cNvPr id="4" name="Slide Number Placeholder 3">
            <a:extLst>
              <a:ext uri="{FF2B5EF4-FFF2-40B4-BE49-F238E27FC236}">
                <a16:creationId xmlns:a16="http://schemas.microsoft.com/office/drawing/2014/main" id="{B171612E-D369-FC64-F4BE-29E0AA35D62B}"/>
              </a:ext>
            </a:extLst>
          </p:cNvPr>
          <p:cNvSpPr>
            <a:spLocks noGrp="1"/>
          </p:cNvSpPr>
          <p:nvPr>
            <p:ph type="sldNum" sz="quarter" idx="12"/>
          </p:nvPr>
        </p:nvSpPr>
        <p:spPr/>
        <p:txBody>
          <a:bodyPr/>
          <a:lstStyle/>
          <a:p>
            <a:fld id="{A49DFD55-3C28-40EF-9E31-A92D2E4017FF}" type="slidenum">
              <a:rPr lang="en-US" smtClean="0"/>
              <a:pPr/>
              <a:t>17</a:t>
            </a:fld>
            <a:endParaRPr lang="en-US"/>
          </a:p>
        </p:txBody>
      </p:sp>
      <p:pic>
        <p:nvPicPr>
          <p:cNvPr id="5" name="Picture 4">
            <a:extLst>
              <a:ext uri="{FF2B5EF4-FFF2-40B4-BE49-F238E27FC236}">
                <a16:creationId xmlns:a16="http://schemas.microsoft.com/office/drawing/2014/main" id="{EBAB6292-72DD-3307-08C4-326801B43224}"/>
              </a:ext>
            </a:extLst>
          </p:cNvPr>
          <p:cNvPicPr>
            <a:picLocks noChangeAspect="1"/>
          </p:cNvPicPr>
          <p:nvPr/>
        </p:nvPicPr>
        <p:blipFill>
          <a:blip r:embed="rId2"/>
          <a:stretch>
            <a:fillRect/>
          </a:stretch>
        </p:blipFill>
        <p:spPr>
          <a:xfrm>
            <a:off x="6257026" y="2398229"/>
            <a:ext cx="4610100" cy="3771900"/>
          </a:xfrm>
          <a:prstGeom prst="rect">
            <a:avLst/>
          </a:prstGeom>
        </p:spPr>
      </p:pic>
    </p:spTree>
    <p:extLst>
      <p:ext uri="{BB962C8B-B14F-4D97-AF65-F5344CB8AC3E}">
        <p14:creationId xmlns:p14="http://schemas.microsoft.com/office/powerpoint/2010/main" val="428118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1CDB-6065-DA1F-902D-974C31E2BED2}"/>
              </a:ext>
            </a:extLst>
          </p:cNvPr>
          <p:cNvSpPr>
            <a:spLocks noGrp="1"/>
          </p:cNvSpPr>
          <p:nvPr>
            <p:ph type="title"/>
          </p:nvPr>
        </p:nvSpPr>
        <p:spPr/>
        <p:txBody>
          <a:bodyPr/>
          <a:lstStyle/>
          <a:p>
            <a:r>
              <a:rPr lang="en-US"/>
              <a:t>Average Salary by Company Size</a:t>
            </a:r>
          </a:p>
        </p:txBody>
      </p:sp>
      <p:pic>
        <p:nvPicPr>
          <p:cNvPr id="5" name="Content Placeholder 4">
            <a:extLst>
              <a:ext uri="{FF2B5EF4-FFF2-40B4-BE49-F238E27FC236}">
                <a16:creationId xmlns:a16="http://schemas.microsoft.com/office/drawing/2014/main" id="{5DAE0D7B-BD09-5E28-ECA4-85EDA25BC599}"/>
              </a:ext>
            </a:extLst>
          </p:cNvPr>
          <p:cNvPicPr>
            <a:picLocks noGrp="1" noChangeAspect="1"/>
          </p:cNvPicPr>
          <p:nvPr>
            <p:ph sz="half" idx="2"/>
          </p:nvPr>
        </p:nvPicPr>
        <p:blipFill>
          <a:blip r:embed="rId2"/>
          <a:stretch>
            <a:fillRect/>
          </a:stretch>
        </p:blipFill>
        <p:spPr>
          <a:xfrm>
            <a:off x="6536719" y="2765076"/>
            <a:ext cx="5485909" cy="3406775"/>
          </a:xfrm>
          <a:prstGeom prst="rect">
            <a:avLst/>
          </a:prstGeom>
        </p:spPr>
      </p:pic>
      <p:sp>
        <p:nvSpPr>
          <p:cNvPr id="4" name="Slide Number Placeholder 3">
            <a:extLst>
              <a:ext uri="{FF2B5EF4-FFF2-40B4-BE49-F238E27FC236}">
                <a16:creationId xmlns:a16="http://schemas.microsoft.com/office/drawing/2014/main" id="{6669E994-6BF5-82B5-6CCB-76EE22446A96}"/>
              </a:ext>
            </a:extLst>
          </p:cNvPr>
          <p:cNvSpPr>
            <a:spLocks noGrp="1"/>
          </p:cNvSpPr>
          <p:nvPr>
            <p:ph type="sldNum" sz="quarter" idx="12"/>
          </p:nvPr>
        </p:nvSpPr>
        <p:spPr/>
        <p:txBody>
          <a:bodyPr/>
          <a:lstStyle/>
          <a:p>
            <a:fld id="{A49DFD55-3C28-40EF-9E31-A92D2E4017FF}" type="slidenum">
              <a:rPr lang="en-US" smtClean="0"/>
              <a:pPr/>
              <a:t>18</a:t>
            </a:fld>
            <a:endParaRPr lang="en-US"/>
          </a:p>
        </p:txBody>
      </p:sp>
      <p:sp>
        <p:nvSpPr>
          <p:cNvPr id="7" name="TextBox 6">
            <a:extLst>
              <a:ext uri="{FF2B5EF4-FFF2-40B4-BE49-F238E27FC236}">
                <a16:creationId xmlns:a16="http://schemas.microsoft.com/office/drawing/2014/main" id="{7611A174-79F7-B3A0-DCB2-D1ECE74D14BC}"/>
              </a:ext>
            </a:extLst>
          </p:cNvPr>
          <p:cNvSpPr txBox="1"/>
          <p:nvPr/>
        </p:nvSpPr>
        <p:spPr>
          <a:xfrm>
            <a:off x="169372" y="3104713"/>
            <a:ext cx="6099716" cy="2862322"/>
          </a:xfrm>
          <a:prstGeom prst="rect">
            <a:avLst/>
          </a:prstGeom>
          <a:noFill/>
        </p:spPr>
        <p:txBody>
          <a:bodyPr wrap="square">
            <a:spAutoFit/>
          </a:bodyPr>
          <a:lstStyle/>
          <a:p>
            <a:r>
              <a:rPr lang="en-US" u="sng"/>
              <a:t>Observations: </a:t>
            </a:r>
          </a:p>
          <a:p>
            <a:pPr>
              <a:buFont typeface="Arial" panose="020B0604020202020204" pitchFamily="34" charset="0"/>
              <a:buChar char="•"/>
            </a:pPr>
            <a:r>
              <a:rPr lang="en-US"/>
              <a:t>Larger companies tend to offer higher average salaries compared to smaller companies.</a:t>
            </a:r>
          </a:p>
          <a:p>
            <a:pPr>
              <a:buFont typeface="Arial" panose="020B0604020202020204" pitchFamily="34" charset="0"/>
              <a:buChar char="•"/>
            </a:pPr>
            <a:r>
              <a:rPr lang="en-US"/>
              <a:t>Surprisingly, medium companies offer higher salary compared to larger ones</a:t>
            </a:r>
          </a:p>
          <a:p>
            <a:pPr>
              <a:buFont typeface="Arial" panose="020B0604020202020204" pitchFamily="34" charset="0"/>
              <a:buChar char="•"/>
            </a:pPr>
            <a:r>
              <a:rPr lang="en-US"/>
              <a:t>The average salary increases with each increment in company size: small &lt; large &lt; medium.</a:t>
            </a:r>
          </a:p>
          <a:p>
            <a:pPr>
              <a:buFont typeface="Arial" panose="020B0604020202020204" pitchFamily="34" charset="0"/>
              <a:buChar char="•"/>
            </a:pPr>
            <a:r>
              <a:rPr lang="en-US"/>
              <a:t>The differences in average salaries between company sizes are notable, suggesting company size plays a role in determining salaries.</a:t>
            </a:r>
          </a:p>
        </p:txBody>
      </p:sp>
    </p:spTree>
    <p:extLst>
      <p:ext uri="{BB962C8B-B14F-4D97-AF65-F5344CB8AC3E}">
        <p14:creationId xmlns:p14="http://schemas.microsoft.com/office/powerpoint/2010/main" val="277934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7334-2F86-55C7-8C7C-D6DB626ED0E6}"/>
              </a:ext>
            </a:extLst>
          </p:cNvPr>
          <p:cNvSpPr>
            <a:spLocks noGrp="1"/>
          </p:cNvSpPr>
          <p:nvPr>
            <p:ph type="title"/>
          </p:nvPr>
        </p:nvSpPr>
        <p:spPr>
          <a:xfrm>
            <a:off x="1341120" y="558801"/>
            <a:ext cx="9953308" cy="1780860"/>
          </a:xfrm>
        </p:spPr>
        <p:txBody>
          <a:bodyPr anchor="b">
            <a:normAutofit/>
          </a:bodyPr>
          <a:lstStyle/>
          <a:p>
            <a:r>
              <a:rPr lang="en-US"/>
              <a:t>Salary Distribution by Employment Type</a:t>
            </a:r>
          </a:p>
        </p:txBody>
      </p:sp>
      <p:sp>
        <p:nvSpPr>
          <p:cNvPr id="7" name="Text Placeholder 2">
            <a:extLst>
              <a:ext uri="{FF2B5EF4-FFF2-40B4-BE49-F238E27FC236}">
                <a16:creationId xmlns:a16="http://schemas.microsoft.com/office/drawing/2014/main" id="{815B8DC8-EDB8-CB00-086A-5AA64D6AE9C3}"/>
              </a:ext>
            </a:extLst>
          </p:cNvPr>
          <p:cNvSpPr>
            <a:spLocks noGrp="1"/>
          </p:cNvSpPr>
          <p:nvPr>
            <p:ph type="body" idx="1"/>
          </p:nvPr>
        </p:nvSpPr>
        <p:spPr>
          <a:xfrm>
            <a:off x="1341120" y="2960877"/>
            <a:ext cx="2722880" cy="351284"/>
          </a:xfrm>
        </p:spPr>
        <p:txBody>
          <a:bodyPr/>
          <a:lstStyle/>
          <a:p>
            <a:r>
              <a:rPr lang="en-US"/>
              <a:t> </a:t>
            </a:r>
          </a:p>
        </p:txBody>
      </p:sp>
      <p:sp>
        <p:nvSpPr>
          <p:cNvPr id="3" name="Content Placeholder 2">
            <a:extLst>
              <a:ext uri="{FF2B5EF4-FFF2-40B4-BE49-F238E27FC236}">
                <a16:creationId xmlns:a16="http://schemas.microsoft.com/office/drawing/2014/main" id="{A9C3241A-29C2-341F-6963-4C1853F3DD9A}"/>
              </a:ext>
            </a:extLst>
          </p:cNvPr>
          <p:cNvSpPr>
            <a:spLocks noGrp="1"/>
          </p:cNvSpPr>
          <p:nvPr>
            <p:ph sz="half" idx="15"/>
          </p:nvPr>
        </p:nvSpPr>
        <p:spPr>
          <a:xfrm>
            <a:off x="1341120" y="3392035"/>
            <a:ext cx="2722880" cy="2907164"/>
          </a:xfrm>
        </p:spPr>
        <p:txBody>
          <a:bodyPr>
            <a:normAutofit/>
          </a:bodyPr>
          <a:lstStyle/>
          <a:p>
            <a:pPr>
              <a:lnSpc>
                <a:spcPct val="90000"/>
              </a:lnSpc>
            </a:pPr>
            <a:r>
              <a:rPr lang="en-US" sz="1100" u="sng"/>
              <a:t>Observations: </a:t>
            </a:r>
          </a:p>
          <a:p>
            <a:pPr>
              <a:lnSpc>
                <a:spcPct val="90000"/>
              </a:lnSpc>
              <a:buFont typeface="Arial" panose="020B0604020202020204" pitchFamily="34" charset="0"/>
              <a:buChar char="•"/>
            </a:pPr>
            <a:r>
              <a:rPr lang="en-US" sz="1100"/>
              <a:t>Full-time positions have the widest salary range and the highest median salary.</a:t>
            </a:r>
          </a:p>
          <a:p>
            <a:pPr>
              <a:lnSpc>
                <a:spcPct val="90000"/>
              </a:lnSpc>
              <a:buFont typeface="Arial" panose="020B0604020202020204" pitchFamily="34" charset="0"/>
              <a:buChar char="•"/>
            </a:pPr>
            <a:r>
              <a:rPr lang="en-US" sz="1100"/>
              <a:t>Contract and freelance positions have lower salary ranges and medians compared to full-time positions.</a:t>
            </a:r>
          </a:p>
          <a:p>
            <a:pPr>
              <a:lnSpc>
                <a:spcPct val="90000"/>
              </a:lnSpc>
              <a:buFont typeface="Arial" panose="020B0604020202020204" pitchFamily="34" charset="0"/>
              <a:buChar char="•"/>
            </a:pPr>
            <a:r>
              <a:rPr lang="en-US" sz="1100"/>
              <a:t>Part-time positions have the lowest salary range and median among the employment types.</a:t>
            </a:r>
          </a:p>
          <a:p>
            <a:pPr>
              <a:lnSpc>
                <a:spcPct val="90000"/>
              </a:lnSpc>
              <a:buFont typeface="Arial" panose="020B0604020202020204" pitchFamily="34" charset="0"/>
              <a:buChar char="•"/>
            </a:pPr>
            <a:r>
              <a:rPr lang="en-US" sz="1100"/>
              <a:t>The violin plot reveals the presence of outliers in the full-time category.</a:t>
            </a:r>
          </a:p>
          <a:p>
            <a:pPr>
              <a:lnSpc>
                <a:spcPct val="90000"/>
              </a:lnSpc>
            </a:pPr>
            <a:endParaRPr lang="en-US" sz="1100"/>
          </a:p>
        </p:txBody>
      </p:sp>
      <p:sp>
        <p:nvSpPr>
          <p:cNvPr id="8" name="Text Placeholder 4">
            <a:extLst>
              <a:ext uri="{FF2B5EF4-FFF2-40B4-BE49-F238E27FC236}">
                <a16:creationId xmlns:a16="http://schemas.microsoft.com/office/drawing/2014/main" id="{BD7689A9-D57F-096B-A7F1-421B423AC4EC}"/>
              </a:ext>
            </a:extLst>
          </p:cNvPr>
          <p:cNvSpPr>
            <a:spLocks noGrp="1"/>
          </p:cNvSpPr>
          <p:nvPr>
            <p:ph type="body" idx="10"/>
          </p:nvPr>
        </p:nvSpPr>
        <p:spPr>
          <a:xfrm>
            <a:off x="4754881" y="2960877"/>
            <a:ext cx="5516880" cy="351284"/>
          </a:xfrm>
        </p:spPr>
        <p:txBody>
          <a:bodyPr/>
          <a:lstStyle/>
          <a:p>
            <a:r>
              <a:rPr lang="en-US"/>
              <a:t> </a:t>
            </a:r>
          </a:p>
        </p:txBody>
      </p:sp>
      <p:pic>
        <p:nvPicPr>
          <p:cNvPr id="5" name="Picture 4">
            <a:extLst>
              <a:ext uri="{FF2B5EF4-FFF2-40B4-BE49-F238E27FC236}">
                <a16:creationId xmlns:a16="http://schemas.microsoft.com/office/drawing/2014/main" id="{D0840664-BBE0-9D98-D337-4614C2D2EFD1}"/>
              </a:ext>
            </a:extLst>
          </p:cNvPr>
          <p:cNvPicPr>
            <a:picLocks noChangeAspect="1"/>
          </p:cNvPicPr>
          <p:nvPr/>
        </p:nvPicPr>
        <p:blipFill>
          <a:blip r:embed="rId2"/>
          <a:stretch>
            <a:fillRect/>
          </a:stretch>
        </p:blipFill>
        <p:spPr>
          <a:xfrm>
            <a:off x="5033556" y="3324859"/>
            <a:ext cx="4949370" cy="3031489"/>
          </a:xfrm>
          <a:prstGeom prst="rect">
            <a:avLst/>
          </a:prstGeom>
          <a:noFill/>
        </p:spPr>
      </p:pic>
      <p:sp>
        <p:nvSpPr>
          <p:cNvPr id="4" name="Slide Number Placeholder 3">
            <a:extLst>
              <a:ext uri="{FF2B5EF4-FFF2-40B4-BE49-F238E27FC236}">
                <a16:creationId xmlns:a16="http://schemas.microsoft.com/office/drawing/2014/main" id="{89F3A82B-679F-92F1-27A6-10608974163C}"/>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19</a:t>
            </a:fld>
            <a:endParaRPr lang="en-US"/>
          </a:p>
        </p:txBody>
      </p:sp>
    </p:spTree>
    <p:extLst>
      <p:ext uri="{BB962C8B-B14F-4D97-AF65-F5344CB8AC3E}">
        <p14:creationId xmlns:p14="http://schemas.microsoft.com/office/powerpoint/2010/main" val="120983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710128-9DAF-5807-47E0-23F8B8D48B1B}"/>
              </a:ext>
            </a:extLst>
          </p:cNvPr>
          <p:cNvSpPr>
            <a:spLocks noGrp="1"/>
          </p:cNvSpPr>
          <p:nvPr>
            <p:ph type="title"/>
          </p:nvPr>
        </p:nvSpPr>
        <p:spPr>
          <a:xfrm>
            <a:off x="6096000" y="4609117"/>
            <a:ext cx="5884027" cy="1204912"/>
          </a:xfrm>
        </p:spPr>
        <p:txBody>
          <a:bodyPr anchor="b">
            <a:normAutofit/>
          </a:bodyPr>
          <a:lstStyle/>
          <a:p>
            <a:r>
              <a:rPr lang="en-US" dirty="0"/>
              <a:t>By </a:t>
            </a:r>
            <a:br>
              <a:rPr lang="en-US" dirty="0"/>
            </a:br>
            <a:r>
              <a:rPr lang="en-US" dirty="0"/>
              <a:t>-Abhay, </a:t>
            </a:r>
            <a:r>
              <a:rPr lang="en-US" dirty="0" err="1"/>
              <a:t>Meghasyam</a:t>
            </a:r>
            <a:r>
              <a:rPr lang="en-US" dirty="0"/>
              <a:t>, Umesh</a:t>
            </a:r>
          </a:p>
        </p:txBody>
      </p:sp>
      <p:pic>
        <p:nvPicPr>
          <p:cNvPr id="6" name="Picture 5" descr="A close-up of a colorful dotted surface&#10;&#10;Description automatically generated">
            <a:extLst>
              <a:ext uri="{FF2B5EF4-FFF2-40B4-BE49-F238E27FC236}">
                <a16:creationId xmlns:a16="http://schemas.microsoft.com/office/drawing/2014/main" id="{BF4894FC-11E8-5CFA-5527-F967CD151C19}"/>
              </a:ext>
            </a:extLst>
          </p:cNvPr>
          <p:cNvPicPr>
            <a:picLocks noChangeAspect="1"/>
          </p:cNvPicPr>
          <p:nvPr/>
        </p:nvPicPr>
        <p:blipFill rotWithShape="1">
          <a:blip r:embed="rId2"/>
          <a:srcRect l="28365" r="16426" b="-1"/>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10" name="Slide Number Placeholder 3">
            <a:extLst>
              <a:ext uri="{FF2B5EF4-FFF2-40B4-BE49-F238E27FC236}">
                <a16:creationId xmlns:a16="http://schemas.microsoft.com/office/drawing/2014/main" id="{909B8025-998A-7D3C-678F-A8C20934CAB6}"/>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2</a:t>
            </a:fld>
            <a:endParaRPr lang="en-US"/>
          </a:p>
        </p:txBody>
      </p:sp>
      <p:sp>
        <p:nvSpPr>
          <p:cNvPr id="12" name="Content Placeholder 4">
            <a:extLst>
              <a:ext uri="{FF2B5EF4-FFF2-40B4-BE49-F238E27FC236}">
                <a16:creationId xmlns:a16="http://schemas.microsoft.com/office/drawing/2014/main" id="{ED0F5E6D-08C8-22FF-8DF5-78CA9F354E12}"/>
              </a:ext>
            </a:extLst>
          </p:cNvPr>
          <p:cNvSpPr>
            <a:spLocks noGrp="1"/>
          </p:cNvSpPr>
          <p:nvPr>
            <p:ph sz="half" idx="14"/>
          </p:nvPr>
        </p:nvSpPr>
        <p:spPr>
          <a:xfrm>
            <a:off x="2325514" y="3429000"/>
            <a:ext cx="5907176" cy="2536826"/>
          </a:xfrm>
        </p:spPr>
        <p:txBody>
          <a:bodyPr/>
          <a:lstStyle/>
          <a:p>
            <a:r>
              <a:rPr lang="en-US"/>
              <a:t> </a:t>
            </a:r>
          </a:p>
        </p:txBody>
      </p:sp>
      <p:sp>
        <p:nvSpPr>
          <p:cNvPr id="4" name="Slide Number Placeholder 3" hidden="1">
            <a:extLst>
              <a:ext uri="{FF2B5EF4-FFF2-40B4-BE49-F238E27FC236}">
                <a16:creationId xmlns:a16="http://schemas.microsoft.com/office/drawing/2014/main" id="{484ABC16-8BCE-D25E-2981-B517D251570E}"/>
              </a:ext>
            </a:extLst>
          </p:cNvPr>
          <p:cNvSpPr>
            <a:spLocks noGrp="1"/>
          </p:cNvSpPr>
          <p:nvPr>
            <p:ph type="sldNum" sz="quarter" idx="4294967295"/>
          </p:nvPr>
        </p:nvSpPr>
        <p:spPr>
          <a:xfrm>
            <a:off x="10373350" y="6356349"/>
            <a:ext cx="987552" cy="365125"/>
          </a:xfrm>
        </p:spPr>
        <p:txBody>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1089205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534A-F87C-9896-0142-17470510A3FA}"/>
              </a:ext>
            </a:extLst>
          </p:cNvPr>
          <p:cNvSpPr>
            <a:spLocks noGrp="1"/>
          </p:cNvSpPr>
          <p:nvPr>
            <p:ph type="title"/>
          </p:nvPr>
        </p:nvSpPr>
        <p:spPr/>
        <p:txBody>
          <a:bodyPr/>
          <a:lstStyle/>
          <a:p>
            <a:r>
              <a:rPr lang="en-US"/>
              <a:t>Correlation Matrix</a:t>
            </a:r>
          </a:p>
        </p:txBody>
      </p:sp>
      <p:sp>
        <p:nvSpPr>
          <p:cNvPr id="3" name="Content Placeholder 2">
            <a:extLst>
              <a:ext uri="{FF2B5EF4-FFF2-40B4-BE49-F238E27FC236}">
                <a16:creationId xmlns:a16="http://schemas.microsoft.com/office/drawing/2014/main" id="{CE572C69-FC46-E2BB-529A-EC607C12F0AD}"/>
              </a:ext>
            </a:extLst>
          </p:cNvPr>
          <p:cNvSpPr>
            <a:spLocks noGrp="1"/>
          </p:cNvSpPr>
          <p:nvPr>
            <p:ph sz="half" idx="2"/>
          </p:nvPr>
        </p:nvSpPr>
        <p:spPr>
          <a:xfrm>
            <a:off x="1322388" y="2763078"/>
            <a:ext cx="4532002" cy="2990951"/>
          </a:xfrm>
        </p:spPr>
        <p:txBody>
          <a:bodyPr>
            <a:normAutofit fontScale="85000" lnSpcReduction="20000"/>
          </a:bodyPr>
          <a:lstStyle/>
          <a:p>
            <a:pPr>
              <a:buFont typeface="Arial" panose="020B0604020202020204" pitchFamily="34" charset="0"/>
              <a:buChar char="•"/>
            </a:pPr>
            <a:r>
              <a:rPr lang="en-US"/>
              <a:t>There is a weak negative correlation between salary and remote ratio (-0.11). This means that there is a slight tendency for salaries to be lower for jobs with a higher remote ratio.</a:t>
            </a:r>
          </a:p>
          <a:p>
            <a:pPr>
              <a:buFont typeface="Arial" panose="020B0604020202020204" pitchFamily="34" charset="0"/>
              <a:buChar char="•"/>
            </a:pPr>
            <a:r>
              <a:rPr lang="en-US"/>
              <a:t>There is a weak positive correlation between salary and work years (0.21). This means that there is a slight tendency for salaries to be higher for people with more work experience.</a:t>
            </a:r>
          </a:p>
          <a:p>
            <a:pPr>
              <a:buFont typeface="Arial" panose="020B0604020202020204" pitchFamily="34" charset="0"/>
              <a:buChar char="•"/>
            </a:pPr>
            <a:r>
              <a:rPr lang="en-US"/>
              <a:t>There is a weak negative correlation between remote ratio and work years (-0.18). This means that there is a slight tendency for jobs with a higher remote ratio to have fewer work experience requirements.</a:t>
            </a:r>
          </a:p>
          <a:p>
            <a:endParaRPr lang="en-US"/>
          </a:p>
        </p:txBody>
      </p:sp>
      <p:sp>
        <p:nvSpPr>
          <p:cNvPr id="4" name="Slide Number Placeholder 3">
            <a:extLst>
              <a:ext uri="{FF2B5EF4-FFF2-40B4-BE49-F238E27FC236}">
                <a16:creationId xmlns:a16="http://schemas.microsoft.com/office/drawing/2014/main" id="{80F0687D-2FBD-D1A6-CBD7-E9C94A54B013}"/>
              </a:ext>
            </a:extLst>
          </p:cNvPr>
          <p:cNvSpPr>
            <a:spLocks noGrp="1"/>
          </p:cNvSpPr>
          <p:nvPr>
            <p:ph type="sldNum" sz="quarter" idx="12"/>
          </p:nvPr>
        </p:nvSpPr>
        <p:spPr/>
        <p:txBody>
          <a:bodyPr/>
          <a:lstStyle/>
          <a:p>
            <a:fld id="{A49DFD55-3C28-40EF-9E31-A92D2E4017FF}" type="slidenum">
              <a:rPr lang="en-US" smtClean="0"/>
              <a:pPr/>
              <a:t>20</a:t>
            </a:fld>
            <a:endParaRPr lang="en-US"/>
          </a:p>
        </p:txBody>
      </p:sp>
      <p:pic>
        <p:nvPicPr>
          <p:cNvPr id="7" name="Picture 6">
            <a:extLst>
              <a:ext uri="{FF2B5EF4-FFF2-40B4-BE49-F238E27FC236}">
                <a16:creationId xmlns:a16="http://schemas.microsoft.com/office/drawing/2014/main" id="{60D9DD71-597D-9313-767D-AF147B640E09}"/>
              </a:ext>
            </a:extLst>
          </p:cNvPr>
          <p:cNvPicPr>
            <a:picLocks noChangeAspect="1"/>
          </p:cNvPicPr>
          <p:nvPr/>
        </p:nvPicPr>
        <p:blipFill>
          <a:blip r:embed="rId2"/>
          <a:stretch>
            <a:fillRect/>
          </a:stretch>
        </p:blipFill>
        <p:spPr>
          <a:xfrm>
            <a:off x="6692280" y="1738351"/>
            <a:ext cx="4851400" cy="4318000"/>
          </a:xfrm>
          <a:prstGeom prst="rect">
            <a:avLst/>
          </a:prstGeom>
        </p:spPr>
      </p:pic>
    </p:spTree>
    <p:extLst>
      <p:ext uri="{BB962C8B-B14F-4D97-AF65-F5344CB8AC3E}">
        <p14:creationId xmlns:p14="http://schemas.microsoft.com/office/powerpoint/2010/main" val="728558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34237-ABE8-91A4-F408-A54609EC37BB}"/>
              </a:ext>
            </a:extLst>
          </p:cNvPr>
          <p:cNvSpPr>
            <a:spLocks noGrp="1"/>
          </p:cNvSpPr>
          <p:nvPr>
            <p:ph type="title"/>
          </p:nvPr>
        </p:nvSpPr>
        <p:spPr>
          <a:xfrm>
            <a:off x="1341120" y="558801"/>
            <a:ext cx="9953308" cy="1780860"/>
          </a:xfrm>
        </p:spPr>
        <p:txBody>
          <a:bodyPr anchor="b">
            <a:normAutofit/>
          </a:bodyPr>
          <a:lstStyle/>
          <a:p>
            <a:r>
              <a:rPr lang="en-US"/>
              <a:t>Interactive Salary Distribution by Experience Level (Bokeh)</a:t>
            </a:r>
          </a:p>
        </p:txBody>
      </p:sp>
      <p:sp>
        <p:nvSpPr>
          <p:cNvPr id="8" name="Text Placeholder 2">
            <a:extLst>
              <a:ext uri="{FF2B5EF4-FFF2-40B4-BE49-F238E27FC236}">
                <a16:creationId xmlns:a16="http://schemas.microsoft.com/office/drawing/2014/main" id="{C3556007-A1A7-C3A4-644D-42935E4A48CE}"/>
              </a:ext>
            </a:extLst>
          </p:cNvPr>
          <p:cNvSpPr>
            <a:spLocks noGrp="1"/>
          </p:cNvSpPr>
          <p:nvPr>
            <p:ph type="body" idx="1"/>
          </p:nvPr>
        </p:nvSpPr>
        <p:spPr>
          <a:xfrm>
            <a:off x="1341120" y="2960877"/>
            <a:ext cx="2722880" cy="351284"/>
          </a:xfrm>
        </p:spPr>
        <p:txBody>
          <a:bodyPr/>
          <a:lstStyle/>
          <a:p>
            <a:r>
              <a:rPr lang="en-US"/>
              <a:t> </a:t>
            </a:r>
          </a:p>
        </p:txBody>
      </p:sp>
      <p:sp>
        <p:nvSpPr>
          <p:cNvPr id="3" name="Content Placeholder 2">
            <a:extLst>
              <a:ext uri="{FF2B5EF4-FFF2-40B4-BE49-F238E27FC236}">
                <a16:creationId xmlns:a16="http://schemas.microsoft.com/office/drawing/2014/main" id="{7D53D735-E22F-3734-1C52-4CB637CB69E0}"/>
              </a:ext>
            </a:extLst>
          </p:cNvPr>
          <p:cNvSpPr>
            <a:spLocks noGrp="1"/>
          </p:cNvSpPr>
          <p:nvPr>
            <p:ph sz="half" idx="15"/>
          </p:nvPr>
        </p:nvSpPr>
        <p:spPr>
          <a:xfrm>
            <a:off x="1341120" y="3392035"/>
            <a:ext cx="2722880" cy="2907164"/>
          </a:xfrm>
        </p:spPr>
        <p:txBody>
          <a:bodyPr>
            <a:normAutofit/>
          </a:bodyPr>
          <a:lstStyle/>
          <a:p>
            <a:pPr>
              <a:lnSpc>
                <a:spcPct val="90000"/>
              </a:lnSpc>
              <a:buFont typeface="Arial" panose="020B0604020202020204" pitchFamily="34" charset="0"/>
              <a:buChar char="•"/>
            </a:pPr>
            <a:r>
              <a:rPr lang="en-US" sz="1100"/>
              <a:t>Features: The plot allows for interactive exploration of salary distribution across experience levels.</a:t>
            </a:r>
          </a:p>
          <a:p>
            <a:pPr>
              <a:lnSpc>
                <a:spcPct val="90000"/>
              </a:lnSpc>
              <a:buFont typeface="Arial" panose="020B0604020202020204" pitchFamily="34" charset="0"/>
              <a:buChar char="•"/>
            </a:pPr>
            <a:r>
              <a:rPr lang="en-US" sz="1100"/>
              <a:t>Hovering over data points provides additional information, such as the specific salary, job title, and experience level.</a:t>
            </a:r>
          </a:p>
          <a:p>
            <a:pPr>
              <a:lnSpc>
                <a:spcPct val="90000"/>
              </a:lnSpc>
              <a:buFont typeface="Arial" panose="020B0604020202020204" pitchFamily="34" charset="0"/>
              <a:buChar char="•"/>
            </a:pPr>
            <a:r>
              <a:rPr lang="en-US" sz="1100"/>
              <a:t>The plot is customizable, with options to adjust the plot size, colors, and label orientations.</a:t>
            </a:r>
          </a:p>
          <a:p>
            <a:pPr>
              <a:lnSpc>
                <a:spcPct val="90000"/>
              </a:lnSpc>
              <a:buFont typeface="Arial" panose="020B0604020202020204" pitchFamily="34" charset="0"/>
              <a:buChar char="•"/>
            </a:pPr>
            <a:r>
              <a:rPr lang="en-US" sz="1100"/>
              <a:t>The interactive nature of the plot enhances the user's ability to analyze and derive insights from the data.</a:t>
            </a:r>
          </a:p>
          <a:p>
            <a:pPr>
              <a:lnSpc>
                <a:spcPct val="90000"/>
              </a:lnSpc>
            </a:pPr>
            <a:endParaRPr lang="en-US" sz="1100"/>
          </a:p>
        </p:txBody>
      </p:sp>
      <p:sp>
        <p:nvSpPr>
          <p:cNvPr id="9" name="Text Placeholder 4">
            <a:extLst>
              <a:ext uri="{FF2B5EF4-FFF2-40B4-BE49-F238E27FC236}">
                <a16:creationId xmlns:a16="http://schemas.microsoft.com/office/drawing/2014/main" id="{02707E93-40E2-6707-292E-F6D89AA13BDF}"/>
              </a:ext>
            </a:extLst>
          </p:cNvPr>
          <p:cNvSpPr>
            <a:spLocks noGrp="1"/>
          </p:cNvSpPr>
          <p:nvPr>
            <p:ph type="body" idx="10"/>
          </p:nvPr>
        </p:nvSpPr>
        <p:spPr>
          <a:xfrm>
            <a:off x="4754881" y="2960877"/>
            <a:ext cx="5516880" cy="351284"/>
          </a:xfrm>
        </p:spPr>
        <p:txBody>
          <a:bodyPr/>
          <a:lstStyle/>
          <a:p>
            <a:r>
              <a:rPr lang="en-US"/>
              <a:t> </a:t>
            </a:r>
          </a:p>
        </p:txBody>
      </p:sp>
      <p:pic>
        <p:nvPicPr>
          <p:cNvPr id="6" name="Picture 5" descr="A screenshot of a graph&#10;&#10;Description automatically generated">
            <a:extLst>
              <a:ext uri="{FF2B5EF4-FFF2-40B4-BE49-F238E27FC236}">
                <a16:creationId xmlns:a16="http://schemas.microsoft.com/office/drawing/2014/main" id="{34E4BF7E-D89C-B3C4-0CE8-24E107A4F0F5}"/>
              </a:ext>
            </a:extLst>
          </p:cNvPr>
          <p:cNvPicPr>
            <a:picLocks noChangeAspect="1"/>
          </p:cNvPicPr>
          <p:nvPr/>
        </p:nvPicPr>
        <p:blipFill rotWithShape="1">
          <a:blip r:embed="rId2"/>
          <a:srcRect r="1" b="2996"/>
          <a:stretch/>
        </p:blipFill>
        <p:spPr>
          <a:xfrm>
            <a:off x="4754881" y="3324859"/>
            <a:ext cx="5506720" cy="3031489"/>
          </a:xfrm>
          <a:prstGeom prst="rect">
            <a:avLst/>
          </a:prstGeom>
          <a:noFill/>
        </p:spPr>
      </p:pic>
      <p:sp>
        <p:nvSpPr>
          <p:cNvPr id="4" name="Slide Number Placeholder 3">
            <a:extLst>
              <a:ext uri="{FF2B5EF4-FFF2-40B4-BE49-F238E27FC236}">
                <a16:creationId xmlns:a16="http://schemas.microsoft.com/office/drawing/2014/main" id="{D7F85409-F236-BFBF-F3B5-D7C7B7ADBD0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21</a:t>
            </a:fld>
            <a:endParaRPr lang="en-US"/>
          </a:p>
        </p:txBody>
      </p:sp>
    </p:spTree>
    <p:extLst>
      <p:ext uri="{BB962C8B-B14F-4D97-AF65-F5344CB8AC3E}">
        <p14:creationId xmlns:p14="http://schemas.microsoft.com/office/powerpoint/2010/main" val="417970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EFEE-1DEA-9884-AF3C-5BF05B8903C7}"/>
              </a:ext>
            </a:extLst>
          </p:cNvPr>
          <p:cNvSpPr>
            <a:spLocks noGrp="1"/>
          </p:cNvSpPr>
          <p:nvPr>
            <p:ph type="title"/>
          </p:nvPr>
        </p:nvSpPr>
        <p:spPr>
          <a:xfrm>
            <a:off x="838200" y="353550"/>
            <a:ext cx="10515600" cy="1325563"/>
          </a:xfrm>
        </p:spPr>
        <p:txBody>
          <a:bodyPr anchor="b">
            <a:normAutofit/>
          </a:bodyPr>
          <a:lstStyle/>
          <a:p>
            <a:r>
              <a:rPr lang="en-US"/>
              <a:t>Conclusions and Future Improvements</a:t>
            </a:r>
          </a:p>
        </p:txBody>
      </p:sp>
      <p:sp>
        <p:nvSpPr>
          <p:cNvPr id="4" name="Slide Number Placeholder 3">
            <a:extLst>
              <a:ext uri="{FF2B5EF4-FFF2-40B4-BE49-F238E27FC236}">
                <a16:creationId xmlns:a16="http://schemas.microsoft.com/office/drawing/2014/main" id="{5A1D2190-0F41-252C-7C7D-EA6321647262}"/>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22</a:t>
            </a:fld>
            <a:endParaRPr lang="en-US"/>
          </a:p>
        </p:txBody>
      </p:sp>
      <p:graphicFrame>
        <p:nvGraphicFramePr>
          <p:cNvPr id="6" name="Content Placeholder 2">
            <a:extLst>
              <a:ext uri="{FF2B5EF4-FFF2-40B4-BE49-F238E27FC236}">
                <a16:creationId xmlns:a16="http://schemas.microsoft.com/office/drawing/2014/main" id="{1329815A-86E1-A4EE-EA4A-3DC6C3E22773}"/>
              </a:ext>
            </a:extLst>
          </p:cNvPr>
          <p:cNvGraphicFramePr>
            <a:graphicFrameLocks noGrp="1"/>
          </p:cNvGraphicFramePr>
          <p:nvPr>
            <p:ph type="tbl" sz="quarter" idx="14"/>
            <p:extLst>
              <p:ext uri="{D42A27DB-BD31-4B8C-83A1-F6EECF244321}">
                <p14:modId xmlns:p14="http://schemas.microsoft.com/office/powerpoint/2010/main" val="517962408"/>
              </p:ext>
            </p:extLst>
          </p:nvPr>
        </p:nvGraphicFramePr>
        <p:xfrm>
          <a:off x="838200" y="2111381"/>
          <a:ext cx="10515600" cy="357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9815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FC7E-5AF1-8E8F-F063-9580279344DE}"/>
              </a:ext>
            </a:extLst>
          </p:cNvPr>
          <p:cNvSpPr>
            <a:spLocks noGrp="1"/>
          </p:cNvSpPr>
          <p:nvPr>
            <p:ph type="title"/>
          </p:nvPr>
        </p:nvSpPr>
        <p:spPr/>
        <p:txBody>
          <a:bodyPr/>
          <a:lstStyle/>
          <a:p>
            <a:r>
              <a:rPr lang="en-US"/>
              <a:t>Key findings: </a:t>
            </a:r>
            <a:br>
              <a:rPr lang="en-US"/>
            </a:br>
            <a:endParaRPr lang="en-US"/>
          </a:p>
        </p:txBody>
      </p:sp>
      <p:sp>
        <p:nvSpPr>
          <p:cNvPr id="3" name="Content Placeholder 2">
            <a:extLst>
              <a:ext uri="{FF2B5EF4-FFF2-40B4-BE49-F238E27FC236}">
                <a16:creationId xmlns:a16="http://schemas.microsoft.com/office/drawing/2014/main" id="{FE05C42A-8874-D4B7-BA02-4A4A85394C95}"/>
              </a:ext>
            </a:extLst>
          </p:cNvPr>
          <p:cNvSpPr>
            <a:spLocks noGrp="1"/>
          </p:cNvSpPr>
          <p:nvPr>
            <p:ph sz="half" idx="2"/>
          </p:nvPr>
        </p:nvSpPr>
        <p:spPr/>
        <p:txBody>
          <a:bodyPr/>
          <a:lstStyle/>
          <a:p>
            <a:pPr>
              <a:buFont typeface="Arial" panose="020B0604020202020204" pitchFamily="34" charset="0"/>
              <a:buChar char="•"/>
            </a:pPr>
            <a:r>
              <a:rPr lang="en-US"/>
              <a:t>Salaries in the AI/ML field vary significantly based on experience level, with higher levels associated with higher salaries.</a:t>
            </a:r>
          </a:p>
          <a:p>
            <a:pPr>
              <a:buFont typeface="Arial" panose="020B0604020202020204" pitchFamily="34" charset="0"/>
              <a:buChar char="•"/>
            </a:pPr>
            <a:r>
              <a:rPr lang="en-US"/>
              <a:t>Company size and employment type also influence salary ranges, with larger companies and full-time positions offering higher salaries on average.</a:t>
            </a:r>
          </a:p>
          <a:p>
            <a:pPr>
              <a:buFont typeface="Arial" panose="020B0604020202020204" pitchFamily="34" charset="0"/>
              <a:buChar char="•"/>
            </a:pPr>
            <a:r>
              <a:rPr lang="en-US"/>
              <a:t>Remote work ratio does not appear to have a strong impact on salaries in this dataset.</a:t>
            </a:r>
          </a:p>
          <a:p>
            <a:endParaRPr lang="en-US"/>
          </a:p>
        </p:txBody>
      </p:sp>
      <p:sp>
        <p:nvSpPr>
          <p:cNvPr id="4" name="Slide Number Placeholder 3">
            <a:extLst>
              <a:ext uri="{FF2B5EF4-FFF2-40B4-BE49-F238E27FC236}">
                <a16:creationId xmlns:a16="http://schemas.microsoft.com/office/drawing/2014/main" id="{6D64C24C-C8E6-59B5-5D1A-ED13959D2F1F}"/>
              </a:ext>
            </a:extLst>
          </p:cNvPr>
          <p:cNvSpPr>
            <a:spLocks noGrp="1"/>
          </p:cNvSpPr>
          <p:nvPr>
            <p:ph type="sldNum" sz="quarter" idx="12"/>
          </p:nvPr>
        </p:nvSpPr>
        <p:spPr/>
        <p:txBody>
          <a:bodyPr/>
          <a:lstStyle/>
          <a:p>
            <a:fld id="{A49DFD55-3C28-40EF-9E31-A92D2E4017FF}" type="slidenum">
              <a:rPr lang="en-US" smtClean="0"/>
              <a:pPr/>
              <a:t>23</a:t>
            </a:fld>
            <a:endParaRPr lang="en-US"/>
          </a:p>
        </p:txBody>
      </p:sp>
    </p:spTree>
    <p:extLst>
      <p:ext uri="{BB962C8B-B14F-4D97-AF65-F5344CB8AC3E}">
        <p14:creationId xmlns:p14="http://schemas.microsoft.com/office/powerpoint/2010/main" val="1846992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A213-2526-659A-8AD0-E525A3B42925}"/>
              </a:ext>
            </a:extLst>
          </p:cNvPr>
          <p:cNvSpPr>
            <a:spLocks noGrp="1"/>
          </p:cNvSpPr>
          <p:nvPr>
            <p:ph type="title"/>
          </p:nvPr>
        </p:nvSpPr>
        <p:spPr/>
        <p:txBody>
          <a:bodyPr/>
          <a:lstStyle/>
          <a:p>
            <a:r>
              <a:rPr lang="en-US"/>
              <a:t>Limitations and future improvements: </a:t>
            </a:r>
            <a:br>
              <a:rPr lang="en-US"/>
            </a:br>
            <a:endParaRPr lang="en-US"/>
          </a:p>
        </p:txBody>
      </p:sp>
      <p:sp>
        <p:nvSpPr>
          <p:cNvPr id="3" name="Content Placeholder 2">
            <a:extLst>
              <a:ext uri="{FF2B5EF4-FFF2-40B4-BE49-F238E27FC236}">
                <a16:creationId xmlns:a16="http://schemas.microsoft.com/office/drawing/2014/main" id="{95A60ADC-72FB-E78D-8FC4-10FEC0EBB3D0}"/>
              </a:ext>
            </a:extLst>
          </p:cNvPr>
          <p:cNvSpPr>
            <a:spLocks noGrp="1"/>
          </p:cNvSpPr>
          <p:nvPr>
            <p:ph sz="half" idx="2"/>
          </p:nvPr>
        </p:nvSpPr>
        <p:spPr/>
        <p:txBody>
          <a:bodyPr>
            <a:normAutofit fontScale="92500" lnSpcReduction="10000"/>
          </a:bodyPr>
          <a:lstStyle/>
          <a:p>
            <a:r>
              <a:rPr lang="en-US"/>
              <a:t>The dataset has limited data points for certain categories, such as freelance and part-time positions, which may affect the generalizability of the findings. </a:t>
            </a:r>
          </a:p>
          <a:p>
            <a:r>
              <a:rPr lang="en-US"/>
              <a:t>Expanding the dataset to include more diverse job titles and industries within the AI/ML field could provide a more comprehensive analysis. </a:t>
            </a:r>
          </a:p>
          <a:p>
            <a:r>
              <a:rPr lang="en-US"/>
              <a:t>Collecting additional features, such as education level and specific skills, could enhance the explanatory power of the analysis and provide deeper insights into salary determinants. </a:t>
            </a:r>
          </a:p>
          <a:p>
            <a:r>
              <a:rPr lang="en-US"/>
              <a:t>Exploring advanced modeling techniques, such as regression analysis or machine learning, could uncover more complex relationships and predict salaries based on multiple factors.</a:t>
            </a:r>
          </a:p>
        </p:txBody>
      </p:sp>
      <p:sp>
        <p:nvSpPr>
          <p:cNvPr id="4" name="Slide Number Placeholder 3">
            <a:extLst>
              <a:ext uri="{FF2B5EF4-FFF2-40B4-BE49-F238E27FC236}">
                <a16:creationId xmlns:a16="http://schemas.microsoft.com/office/drawing/2014/main" id="{1E227CA3-0703-F41F-EFBB-444262CCB806}"/>
              </a:ext>
            </a:extLst>
          </p:cNvPr>
          <p:cNvSpPr>
            <a:spLocks noGrp="1"/>
          </p:cNvSpPr>
          <p:nvPr>
            <p:ph type="sldNum" sz="quarter" idx="12"/>
          </p:nvPr>
        </p:nvSpPr>
        <p:spPr/>
        <p:txBody>
          <a:bodyPr/>
          <a:lstStyle/>
          <a:p>
            <a:fld id="{A49DFD55-3C28-40EF-9E31-A92D2E4017FF}" type="slidenum">
              <a:rPr lang="en-US" smtClean="0"/>
              <a:pPr/>
              <a:t>24</a:t>
            </a:fld>
            <a:endParaRPr lang="en-US"/>
          </a:p>
        </p:txBody>
      </p:sp>
    </p:spTree>
    <p:extLst>
      <p:ext uri="{BB962C8B-B14F-4D97-AF65-F5344CB8AC3E}">
        <p14:creationId xmlns:p14="http://schemas.microsoft.com/office/powerpoint/2010/main" val="2882645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F940-BDBC-6142-C51F-0CC34DAA0110}"/>
              </a:ext>
            </a:extLst>
          </p:cNvPr>
          <p:cNvSpPr>
            <a:spLocks noGrp="1"/>
          </p:cNvSpPr>
          <p:nvPr>
            <p:ph type="title"/>
          </p:nvPr>
        </p:nvSpPr>
        <p:spPr>
          <a:xfrm>
            <a:off x="1322318" y="268360"/>
            <a:ext cx="7288282" cy="2121177"/>
          </a:xfrm>
        </p:spPr>
        <p:txBody>
          <a:bodyPr anchor="ctr">
            <a:normAutofit/>
          </a:bodyPr>
          <a:lstStyle/>
          <a:p>
            <a:r>
              <a:rPr lang="en-US"/>
              <a:t>Data Set</a:t>
            </a:r>
          </a:p>
        </p:txBody>
      </p:sp>
      <p:sp>
        <p:nvSpPr>
          <p:cNvPr id="3" name="Content Placeholder 2">
            <a:extLst>
              <a:ext uri="{FF2B5EF4-FFF2-40B4-BE49-F238E27FC236}">
                <a16:creationId xmlns:a16="http://schemas.microsoft.com/office/drawing/2014/main" id="{47299AC2-4DAB-C8E0-E3CA-6E24D67E8B61}"/>
              </a:ext>
            </a:extLst>
          </p:cNvPr>
          <p:cNvSpPr>
            <a:spLocks noGrp="1"/>
          </p:cNvSpPr>
          <p:nvPr>
            <p:ph sz="half" idx="2"/>
          </p:nvPr>
        </p:nvSpPr>
        <p:spPr>
          <a:xfrm>
            <a:off x="1322388" y="2763078"/>
            <a:ext cx="3548856" cy="3407051"/>
          </a:xfrm>
        </p:spPr>
        <p:txBody>
          <a:bodyPr>
            <a:normAutofit/>
          </a:bodyPr>
          <a:lstStyle/>
          <a:p>
            <a:r>
              <a:rPr lang="en-US" b="0" i="0">
                <a:effectLst/>
              </a:rPr>
              <a:t>This project will use a dataset from ai-jobs, containing salary data for AI/ML and Big Data roles collected from 2020 to 2023. It includes information such as work year, experience level, employment type, job title, salary, salary currency, salary converted to USD, employee residence, remote work ratio, employer's location, and company size.</a:t>
            </a:r>
          </a:p>
          <a:p>
            <a:endParaRPr lang="en-US"/>
          </a:p>
        </p:txBody>
      </p:sp>
      <p:sp>
        <p:nvSpPr>
          <p:cNvPr id="4" name="Slide Number Placeholder 3">
            <a:extLst>
              <a:ext uri="{FF2B5EF4-FFF2-40B4-BE49-F238E27FC236}">
                <a16:creationId xmlns:a16="http://schemas.microsoft.com/office/drawing/2014/main" id="{2D0A7FDD-2218-B072-8049-E38FAC627076}"/>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pic>
        <p:nvPicPr>
          <p:cNvPr id="6" name="Video 5" descr="Graphs And Numbers">
            <a:extLst>
              <a:ext uri="{FF2B5EF4-FFF2-40B4-BE49-F238E27FC236}">
                <a16:creationId xmlns:a16="http://schemas.microsoft.com/office/drawing/2014/main" id="{3852698C-8B84-0296-EA0C-BD40F1BA62F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0039" r="24989"/>
          <a:stretch/>
        </p:blipFill>
        <p:spPr>
          <a:xfrm>
            <a:off x="5474199" y="2763078"/>
            <a:ext cx="2723946" cy="3407051"/>
          </a:xfrm>
          <a:prstGeom prst="rect">
            <a:avLst/>
          </a:prstGeom>
          <a:noFill/>
        </p:spPr>
      </p:pic>
    </p:spTree>
    <p:extLst>
      <p:ext uri="{BB962C8B-B14F-4D97-AF65-F5344CB8AC3E}">
        <p14:creationId xmlns:p14="http://schemas.microsoft.com/office/powerpoint/2010/main" val="398626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6FC7C-719E-6AA0-D6D7-2559CC71C64A}"/>
              </a:ext>
            </a:extLst>
          </p:cNvPr>
          <p:cNvSpPr>
            <a:spLocks noGrp="1"/>
          </p:cNvSpPr>
          <p:nvPr>
            <p:ph type="title"/>
          </p:nvPr>
        </p:nvSpPr>
        <p:spPr>
          <a:xfrm>
            <a:off x="1341120" y="558801"/>
            <a:ext cx="9953308" cy="1780860"/>
          </a:xfrm>
        </p:spPr>
        <p:txBody>
          <a:bodyPr anchor="b">
            <a:normAutofit/>
          </a:bodyPr>
          <a:lstStyle/>
          <a:p>
            <a:r>
              <a:rPr lang="en-US"/>
              <a:t>Questions and patterns</a:t>
            </a:r>
          </a:p>
        </p:txBody>
      </p:sp>
      <p:sp>
        <p:nvSpPr>
          <p:cNvPr id="11" name="Text Placeholder 2">
            <a:extLst>
              <a:ext uri="{FF2B5EF4-FFF2-40B4-BE49-F238E27FC236}">
                <a16:creationId xmlns:a16="http://schemas.microsoft.com/office/drawing/2014/main" id="{CC7C86BE-0D3C-CEB4-E816-FA3AA4B4F2DF}"/>
              </a:ext>
            </a:extLst>
          </p:cNvPr>
          <p:cNvSpPr>
            <a:spLocks noGrp="1"/>
          </p:cNvSpPr>
          <p:nvPr>
            <p:ph type="body" idx="1"/>
          </p:nvPr>
        </p:nvSpPr>
        <p:spPr>
          <a:xfrm>
            <a:off x="1341120" y="2960877"/>
            <a:ext cx="2722880" cy="351284"/>
          </a:xfrm>
        </p:spPr>
        <p:txBody>
          <a:bodyPr/>
          <a:lstStyle/>
          <a:p>
            <a:r>
              <a:rPr lang="en-US"/>
              <a:t> </a:t>
            </a:r>
          </a:p>
        </p:txBody>
      </p:sp>
      <p:pic>
        <p:nvPicPr>
          <p:cNvPr id="6" name="Video 5" descr="3D Person Working In A Home Office">
            <a:extLst>
              <a:ext uri="{FF2B5EF4-FFF2-40B4-BE49-F238E27FC236}">
                <a16:creationId xmlns:a16="http://schemas.microsoft.com/office/drawing/2014/main" id="{CDD589CC-7749-1CE5-56CF-9BEF1BDF97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170" r="28858"/>
          <a:stretch/>
        </p:blipFill>
        <p:spPr>
          <a:xfrm>
            <a:off x="1434540" y="2708641"/>
            <a:ext cx="2324283" cy="2907164"/>
          </a:xfrm>
          <a:prstGeom prst="rect">
            <a:avLst/>
          </a:prstGeom>
          <a:noFill/>
        </p:spPr>
      </p:pic>
      <p:sp>
        <p:nvSpPr>
          <p:cNvPr id="13" name="Text Placeholder 4">
            <a:extLst>
              <a:ext uri="{FF2B5EF4-FFF2-40B4-BE49-F238E27FC236}">
                <a16:creationId xmlns:a16="http://schemas.microsoft.com/office/drawing/2014/main" id="{6AFE019F-0036-1C6C-F27B-F5487D06DAAA}"/>
              </a:ext>
            </a:extLst>
          </p:cNvPr>
          <p:cNvSpPr>
            <a:spLocks noGrp="1"/>
          </p:cNvSpPr>
          <p:nvPr>
            <p:ph type="body" idx="10"/>
          </p:nvPr>
        </p:nvSpPr>
        <p:spPr>
          <a:xfrm>
            <a:off x="4754881" y="2960877"/>
            <a:ext cx="5516880" cy="351284"/>
          </a:xfrm>
        </p:spPr>
        <p:txBody>
          <a:bodyPr/>
          <a:lstStyle/>
          <a:p>
            <a:r>
              <a:rPr lang="en-US"/>
              <a:t> </a:t>
            </a:r>
          </a:p>
        </p:txBody>
      </p:sp>
      <p:sp>
        <p:nvSpPr>
          <p:cNvPr id="3" name="Content Placeholder 2">
            <a:extLst>
              <a:ext uri="{FF2B5EF4-FFF2-40B4-BE49-F238E27FC236}">
                <a16:creationId xmlns:a16="http://schemas.microsoft.com/office/drawing/2014/main" id="{78C72A38-7BC5-814B-190D-1037AFA4094D}"/>
              </a:ext>
            </a:extLst>
          </p:cNvPr>
          <p:cNvSpPr>
            <a:spLocks noGrp="1"/>
          </p:cNvSpPr>
          <p:nvPr>
            <p:ph sz="half" idx="14"/>
          </p:nvPr>
        </p:nvSpPr>
        <p:spPr>
          <a:xfrm>
            <a:off x="4754881" y="2960877"/>
            <a:ext cx="5506720" cy="3647707"/>
          </a:xfrm>
        </p:spPr>
        <p:txBody>
          <a:bodyPr>
            <a:normAutofit/>
          </a:bodyPr>
          <a:lstStyle/>
          <a:p>
            <a:r>
              <a:rPr lang="en-US" b="0" i="0">
                <a:effectLst/>
              </a:rPr>
              <a:t>The primary goal is to analyze salary trends over time, the impact of experience level on salary, the effect of company size, and how remote work correlates with salary levels. We expect to find patterns such as higher salaries with increased experience and possibly higher salaries for jobs that allow full remote work.</a:t>
            </a:r>
            <a:endParaRPr lang="en-US"/>
          </a:p>
        </p:txBody>
      </p:sp>
      <p:sp>
        <p:nvSpPr>
          <p:cNvPr id="4" name="Slide Number Placeholder 3">
            <a:extLst>
              <a:ext uri="{FF2B5EF4-FFF2-40B4-BE49-F238E27FC236}">
                <a16:creationId xmlns:a16="http://schemas.microsoft.com/office/drawing/2014/main" id="{48866FC8-39E8-033F-0645-7AD85C228360}"/>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a:t>
            </a:fld>
            <a:endParaRPr lang="en-US"/>
          </a:p>
        </p:txBody>
      </p:sp>
    </p:spTree>
    <p:extLst>
      <p:ext uri="{BB962C8B-B14F-4D97-AF65-F5344CB8AC3E}">
        <p14:creationId xmlns:p14="http://schemas.microsoft.com/office/powerpoint/2010/main" val="79559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FC3C-6A48-4515-6667-1FD74721C18D}"/>
              </a:ext>
            </a:extLst>
          </p:cNvPr>
          <p:cNvSpPr>
            <a:spLocks noGrp="1"/>
          </p:cNvSpPr>
          <p:nvPr>
            <p:ph type="title"/>
          </p:nvPr>
        </p:nvSpPr>
        <p:spPr>
          <a:xfrm>
            <a:off x="1322318" y="268360"/>
            <a:ext cx="7288282" cy="2121177"/>
          </a:xfrm>
        </p:spPr>
        <p:txBody>
          <a:bodyPr anchor="ctr">
            <a:normAutofit/>
          </a:bodyPr>
          <a:lstStyle/>
          <a:p>
            <a:r>
              <a:rPr lang="en-US"/>
              <a:t>Benefits to organizations</a:t>
            </a:r>
          </a:p>
        </p:txBody>
      </p:sp>
      <p:sp>
        <p:nvSpPr>
          <p:cNvPr id="3" name="Content Placeholder 2">
            <a:extLst>
              <a:ext uri="{FF2B5EF4-FFF2-40B4-BE49-F238E27FC236}">
                <a16:creationId xmlns:a16="http://schemas.microsoft.com/office/drawing/2014/main" id="{5EF3F3F8-6716-9840-9068-EC70BEC500EC}"/>
              </a:ext>
            </a:extLst>
          </p:cNvPr>
          <p:cNvSpPr>
            <a:spLocks noGrp="1"/>
          </p:cNvSpPr>
          <p:nvPr>
            <p:ph sz="half" idx="2"/>
          </p:nvPr>
        </p:nvSpPr>
        <p:spPr>
          <a:xfrm>
            <a:off x="1322388" y="2763078"/>
            <a:ext cx="3548856" cy="3407051"/>
          </a:xfrm>
        </p:spPr>
        <p:txBody>
          <a:bodyPr>
            <a:normAutofit/>
          </a:bodyPr>
          <a:lstStyle/>
          <a:p>
            <a:r>
              <a:rPr lang="en-US" b="0" i="0">
                <a:effectLst/>
              </a:rPr>
              <a:t>This analysis will aid in providing competitive salary benchmarks, help in setting salary structures, and assist HR in recruitment and retention strategies. It could also be beneficial for employees and job seekers to understand salary trends and make informed career decisions</a:t>
            </a:r>
            <a:r>
              <a:rPr lang="en-US" b="0" i="0">
                <a:effectLst/>
                <a:highlight>
                  <a:srgbClr val="212121"/>
                </a:highlight>
              </a:rPr>
              <a:t>.</a:t>
            </a:r>
            <a:endParaRPr lang="en-US"/>
          </a:p>
        </p:txBody>
      </p:sp>
      <p:sp>
        <p:nvSpPr>
          <p:cNvPr id="4" name="Slide Number Placeholder 3">
            <a:extLst>
              <a:ext uri="{FF2B5EF4-FFF2-40B4-BE49-F238E27FC236}">
                <a16:creationId xmlns:a16="http://schemas.microsoft.com/office/drawing/2014/main" id="{845CC8E2-2693-FD94-D289-660F97AD2DFA}"/>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5</a:t>
            </a:fld>
            <a:endParaRPr lang="en-US"/>
          </a:p>
        </p:txBody>
      </p:sp>
      <p:pic>
        <p:nvPicPr>
          <p:cNvPr id="6" name="Video 5" descr="People Discussing">
            <a:extLst>
              <a:ext uri="{FF2B5EF4-FFF2-40B4-BE49-F238E27FC236}">
                <a16:creationId xmlns:a16="http://schemas.microsoft.com/office/drawing/2014/main" id="{59AB88FD-35F4-E3A7-38AB-051E54FA79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902" r="36126"/>
          <a:stretch/>
        </p:blipFill>
        <p:spPr>
          <a:xfrm>
            <a:off x="5474199" y="2763078"/>
            <a:ext cx="2723946" cy="3407051"/>
          </a:xfrm>
          <a:prstGeom prst="rect">
            <a:avLst/>
          </a:prstGeom>
          <a:noFill/>
        </p:spPr>
      </p:pic>
    </p:spTree>
    <p:extLst>
      <p:ext uri="{BB962C8B-B14F-4D97-AF65-F5344CB8AC3E}">
        <p14:creationId xmlns:p14="http://schemas.microsoft.com/office/powerpoint/2010/main" val="191573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68DF-A5AF-DCDE-902F-C5F0791B17A8}"/>
              </a:ext>
            </a:extLst>
          </p:cNvPr>
          <p:cNvSpPr>
            <a:spLocks noGrp="1"/>
          </p:cNvSpPr>
          <p:nvPr>
            <p:ph type="title"/>
          </p:nvPr>
        </p:nvSpPr>
        <p:spPr>
          <a:xfrm>
            <a:off x="1341120" y="558801"/>
            <a:ext cx="9953308" cy="1780860"/>
          </a:xfrm>
        </p:spPr>
        <p:txBody>
          <a:bodyPr anchor="b">
            <a:normAutofit/>
          </a:bodyPr>
          <a:lstStyle/>
          <a:p>
            <a:r>
              <a:rPr lang="en-US" b="1" i="0" u="none" strike="noStrike">
                <a:effectLst/>
              </a:rPr>
              <a:t>Informed Decision Making</a:t>
            </a:r>
            <a:endParaRPr lang="en-US"/>
          </a:p>
        </p:txBody>
      </p:sp>
      <p:sp>
        <p:nvSpPr>
          <p:cNvPr id="11" name="Text Placeholder 2">
            <a:extLst>
              <a:ext uri="{FF2B5EF4-FFF2-40B4-BE49-F238E27FC236}">
                <a16:creationId xmlns:a16="http://schemas.microsoft.com/office/drawing/2014/main" id="{D02AE487-CA60-57E0-5400-A8287E58744E}"/>
              </a:ext>
            </a:extLst>
          </p:cNvPr>
          <p:cNvSpPr>
            <a:spLocks noGrp="1"/>
          </p:cNvSpPr>
          <p:nvPr>
            <p:ph type="body" idx="1"/>
          </p:nvPr>
        </p:nvSpPr>
        <p:spPr>
          <a:xfrm>
            <a:off x="1341120" y="2960877"/>
            <a:ext cx="2722880" cy="351284"/>
          </a:xfrm>
        </p:spPr>
        <p:txBody>
          <a:bodyPr anchor="t">
            <a:normAutofit/>
          </a:bodyPr>
          <a:lstStyle/>
          <a:p>
            <a:r>
              <a:rPr lang="en-US"/>
              <a:t> </a:t>
            </a:r>
          </a:p>
        </p:txBody>
      </p:sp>
      <p:sp>
        <p:nvSpPr>
          <p:cNvPr id="3" name="Content Placeholder 2">
            <a:extLst>
              <a:ext uri="{FF2B5EF4-FFF2-40B4-BE49-F238E27FC236}">
                <a16:creationId xmlns:a16="http://schemas.microsoft.com/office/drawing/2014/main" id="{CC510D5B-F67B-A3F2-4917-C3362EC40832}"/>
              </a:ext>
            </a:extLst>
          </p:cNvPr>
          <p:cNvSpPr>
            <a:spLocks noGrp="1"/>
          </p:cNvSpPr>
          <p:nvPr>
            <p:ph sz="half" idx="15"/>
          </p:nvPr>
        </p:nvSpPr>
        <p:spPr>
          <a:xfrm>
            <a:off x="1341120" y="2747142"/>
            <a:ext cx="2722880" cy="2907164"/>
          </a:xfrm>
        </p:spPr>
        <p:txBody>
          <a:bodyPr>
            <a:normAutofit/>
          </a:bodyPr>
          <a:lstStyle/>
          <a:p>
            <a:pPr>
              <a:lnSpc>
                <a:spcPct val="90000"/>
              </a:lnSpc>
            </a:pPr>
            <a:r>
              <a:rPr lang="en-US" sz="1500" b="0" i="0" u="none" strike="noStrike">
                <a:effectLst/>
              </a:rPr>
              <a:t>Understanding who earns the highest salaries and why can help the organization make informed decisions about salary adjustments, promotions, and hiring strategies. It ensures that salary distributions are aligned with the organization's strategic goals and market standards.</a:t>
            </a:r>
            <a:endParaRPr lang="en-US" sz="1500"/>
          </a:p>
        </p:txBody>
      </p:sp>
      <p:sp>
        <p:nvSpPr>
          <p:cNvPr id="13" name="Text Placeholder 4">
            <a:extLst>
              <a:ext uri="{FF2B5EF4-FFF2-40B4-BE49-F238E27FC236}">
                <a16:creationId xmlns:a16="http://schemas.microsoft.com/office/drawing/2014/main" id="{7FBD1C9F-3704-0290-D35E-4F45697D5630}"/>
              </a:ext>
            </a:extLst>
          </p:cNvPr>
          <p:cNvSpPr>
            <a:spLocks noGrp="1"/>
          </p:cNvSpPr>
          <p:nvPr>
            <p:ph type="body" idx="10"/>
          </p:nvPr>
        </p:nvSpPr>
        <p:spPr>
          <a:xfrm>
            <a:off x="4754881" y="2960877"/>
            <a:ext cx="5516880" cy="351284"/>
          </a:xfrm>
        </p:spPr>
        <p:txBody>
          <a:bodyPr anchor="t">
            <a:normAutofit/>
          </a:bodyPr>
          <a:lstStyle/>
          <a:p>
            <a:r>
              <a:rPr lang="en-US"/>
              <a:t> </a:t>
            </a:r>
          </a:p>
        </p:txBody>
      </p:sp>
      <p:pic>
        <p:nvPicPr>
          <p:cNvPr id="6" name="Picture 5">
            <a:extLst>
              <a:ext uri="{FF2B5EF4-FFF2-40B4-BE49-F238E27FC236}">
                <a16:creationId xmlns:a16="http://schemas.microsoft.com/office/drawing/2014/main" id="{35D34F0D-BB2D-D029-5182-1F670C474123}"/>
              </a:ext>
            </a:extLst>
          </p:cNvPr>
          <p:cNvPicPr>
            <a:picLocks noChangeAspect="1"/>
          </p:cNvPicPr>
          <p:nvPr/>
        </p:nvPicPr>
        <p:blipFill rotWithShape="1">
          <a:blip r:embed="rId2"/>
          <a:srcRect t="820" r="1" b="3022"/>
          <a:stretch/>
        </p:blipFill>
        <p:spPr>
          <a:xfrm>
            <a:off x="4620127" y="2622817"/>
            <a:ext cx="5506720" cy="3031489"/>
          </a:xfrm>
          <a:prstGeom prst="rect">
            <a:avLst/>
          </a:prstGeom>
          <a:noFill/>
        </p:spPr>
      </p:pic>
      <p:sp>
        <p:nvSpPr>
          <p:cNvPr id="4" name="Slide Number Placeholder 3">
            <a:extLst>
              <a:ext uri="{FF2B5EF4-FFF2-40B4-BE49-F238E27FC236}">
                <a16:creationId xmlns:a16="http://schemas.microsoft.com/office/drawing/2014/main" id="{DFF3AA46-55AD-FA34-973F-CA743BE3200C}"/>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6</a:t>
            </a:fld>
            <a:endParaRPr lang="en-US"/>
          </a:p>
        </p:txBody>
      </p:sp>
    </p:spTree>
    <p:extLst>
      <p:ext uri="{BB962C8B-B14F-4D97-AF65-F5344CB8AC3E}">
        <p14:creationId xmlns:p14="http://schemas.microsoft.com/office/powerpoint/2010/main" val="127125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2263-887E-86CA-38F6-DB8D824E8F19}"/>
              </a:ext>
            </a:extLst>
          </p:cNvPr>
          <p:cNvSpPr>
            <a:spLocks noGrp="1"/>
          </p:cNvSpPr>
          <p:nvPr>
            <p:ph type="title"/>
          </p:nvPr>
        </p:nvSpPr>
        <p:spPr>
          <a:xfrm>
            <a:off x="913818" y="590607"/>
            <a:ext cx="9953308" cy="1780860"/>
          </a:xfrm>
        </p:spPr>
        <p:txBody>
          <a:bodyPr anchor="b">
            <a:normAutofit/>
          </a:bodyPr>
          <a:lstStyle/>
          <a:p>
            <a:r>
              <a:rPr lang="en-US" b="1" i="0" u="none" strike="noStrike">
                <a:effectLst/>
              </a:rPr>
              <a:t>Transparency and Fairness</a:t>
            </a:r>
            <a:endParaRPr lang="en-US"/>
          </a:p>
        </p:txBody>
      </p:sp>
      <p:sp>
        <p:nvSpPr>
          <p:cNvPr id="11" name="Text Placeholder 2">
            <a:extLst>
              <a:ext uri="{FF2B5EF4-FFF2-40B4-BE49-F238E27FC236}">
                <a16:creationId xmlns:a16="http://schemas.microsoft.com/office/drawing/2014/main" id="{4272DFF4-D3ED-6722-4188-DE2916132CCD}"/>
              </a:ext>
            </a:extLst>
          </p:cNvPr>
          <p:cNvSpPr>
            <a:spLocks noGrp="1"/>
          </p:cNvSpPr>
          <p:nvPr>
            <p:ph type="body" idx="1"/>
          </p:nvPr>
        </p:nvSpPr>
        <p:spPr>
          <a:xfrm>
            <a:off x="1341120" y="2960877"/>
            <a:ext cx="2722880" cy="351284"/>
          </a:xfrm>
        </p:spPr>
        <p:txBody>
          <a:bodyPr anchor="t">
            <a:normAutofit/>
          </a:bodyPr>
          <a:lstStyle/>
          <a:p>
            <a:r>
              <a:rPr lang="en-US"/>
              <a:t> </a:t>
            </a:r>
          </a:p>
        </p:txBody>
      </p:sp>
      <p:pic>
        <p:nvPicPr>
          <p:cNvPr id="6" name="Picture 5" descr="Calculator, pen, compass, money and a paper with graphs printed on it">
            <a:extLst>
              <a:ext uri="{FF2B5EF4-FFF2-40B4-BE49-F238E27FC236}">
                <a16:creationId xmlns:a16="http://schemas.microsoft.com/office/drawing/2014/main" id="{6434F91F-909F-9AA9-15C8-A588BAA646A0}"/>
              </a:ext>
            </a:extLst>
          </p:cNvPr>
          <p:cNvPicPr>
            <a:picLocks noChangeAspect="1"/>
          </p:cNvPicPr>
          <p:nvPr/>
        </p:nvPicPr>
        <p:blipFill rotWithShape="1">
          <a:blip r:embed="rId2"/>
          <a:srcRect l="22471" r="21099" b="1"/>
          <a:stretch/>
        </p:blipFill>
        <p:spPr>
          <a:xfrm>
            <a:off x="933651" y="2605705"/>
            <a:ext cx="3130349" cy="3342210"/>
          </a:xfrm>
          <a:prstGeom prst="rect">
            <a:avLst/>
          </a:prstGeom>
          <a:noFill/>
        </p:spPr>
      </p:pic>
      <p:sp>
        <p:nvSpPr>
          <p:cNvPr id="13" name="Text Placeholder 4">
            <a:extLst>
              <a:ext uri="{FF2B5EF4-FFF2-40B4-BE49-F238E27FC236}">
                <a16:creationId xmlns:a16="http://schemas.microsoft.com/office/drawing/2014/main" id="{E4022E27-3136-3FFF-ED1D-4F948F590F28}"/>
              </a:ext>
            </a:extLst>
          </p:cNvPr>
          <p:cNvSpPr>
            <a:spLocks noGrp="1"/>
          </p:cNvSpPr>
          <p:nvPr>
            <p:ph type="body" idx="10"/>
          </p:nvPr>
        </p:nvSpPr>
        <p:spPr>
          <a:xfrm>
            <a:off x="4754881" y="2960877"/>
            <a:ext cx="5516880" cy="351284"/>
          </a:xfrm>
        </p:spPr>
        <p:txBody>
          <a:bodyPr anchor="t">
            <a:normAutofit/>
          </a:bodyPr>
          <a:lstStyle/>
          <a:p>
            <a:r>
              <a:rPr lang="en-US"/>
              <a:t> </a:t>
            </a:r>
          </a:p>
        </p:txBody>
      </p:sp>
      <p:sp>
        <p:nvSpPr>
          <p:cNvPr id="3" name="Content Placeholder 2">
            <a:extLst>
              <a:ext uri="{FF2B5EF4-FFF2-40B4-BE49-F238E27FC236}">
                <a16:creationId xmlns:a16="http://schemas.microsoft.com/office/drawing/2014/main" id="{C51E7165-0E23-E46F-EE47-398EB3404098}"/>
              </a:ext>
            </a:extLst>
          </p:cNvPr>
          <p:cNvSpPr>
            <a:spLocks noGrp="1"/>
          </p:cNvSpPr>
          <p:nvPr>
            <p:ph sz="half" idx="14"/>
          </p:nvPr>
        </p:nvSpPr>
        <p:spPr>
          <a:xfrm>
            <a:off x="4754881" y="3324859"/>
            <a:ext cx="5506720" cy="3031489"/>
          </a:xfrm>
        </p:spPr>
        <p:txBody>
          <a:bodyPr>
            <a:normAutofit/>
          </a:bodyPr>
          <a:lstStyle/>
          <a:p>
            <a:pPr marL="0" indent="0">
              <a:buNone/>
            </a:pPr>
            <a:r>
              <a:rPr lang="en-US" b="0" i="0" u="none" strike="noStrike">
                <a:effectLst/>
              </a:rPr>
              <a:t>By analyzing salary data, an organization can address any disparities or inequalities in pay. This transparency helps in fostering a sense of fairness and equity among employees, which can improve morale and reduce turnover.</a:t>
            </a:r>
            <a:endParaRPr lang="en-US"/>
          </a:p>
        </p:txBody>
      </p:sp>
      <p:sp>
        <p:nvSpPr>
          <p:cNvPr id="4" name="Slide Number Placeholder 3">
            <a:extLst>
              <a:ext uri="{FF2B5EF4-FFF2-40B4-BE49-F238E27FC236}">
                <a16:creationId xmlns:a16="http://schemas.microsoft.com/office/drawing/2014/main" id="{E421C1F3-DDF7-E908-665A-45CA3F033F6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7</a:t>
            </a:fld>
            <a:endParaRPr lang="en-US"/>
          </a:p>
        </p:txBody>
      </p:sp>
    </p:spTree>
    <p:extLst>
      <p:ext uri="{BB962C8B-B14F-4D97-AF65-F5344CB8AC3E}">
        <p14:creationId xmlns:p14="http://schemas.microsoft.com/office/powerpoint/2010/main" val="124911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6E34-E35D-8C95-7A8F-A0DBACDB943E}"/>
              </a:ext>
            </a:extLst>
          </p:cNvPr>
          <p:cNvSpPr>
            <a:spLocks noGrp="1"/>
          </p:cNvSpPr>
          <p:nvPr>
            <p:ph type="title"/>
          </p:nvPr>
        </p:nvSpPr>
        <p:spPr>
          <a:xfrm>
            <a:off x="1322318" y="268360"/>
            <a:ext cx="7288282" cy="2121177"/>
          </a:xfrm>
        </p:spPr>
        <p:txBody>
          <a:bodyPr anchor="ctr">
            <a:normAutofit/>
          </a:bodyPr>
          <a:lstStyle/>
          <a:p>
            <a:r>
              <a:rPr lang="en-US" b="1" i="0" u="none" strike="noStrike">
                <a:effectLst/>
              </a:rPr>
              <a:t>Competitive Edge</a:t>
            </a:r>
            <a:endParaRPr lang="en-US"/>
          </a:p>
        </p:txBody>
      </p:sp>
      <p:sp>
        <p:nvSpPr>
          <p:cNvPr id="3" name="Content Placeholder 2">
            <a:extLst>
              <a:ext uri="{FF2B5EF4-FFF2-40B4-BE49-F238E27FC236}">
                <a16:creationId xmlns:a16="http://schemas.microsoft.com/office/drawing/2014/main" id="{5F9B4A19-DD3E-C4DA-9429-55BC6CAED047}"/>
              </a:ext>
            </a:extLst>
          </p:cNvPr>
          <p:cNvSpPr>
            <a:spLocks noGrp="1"/>
          </p:cNvSpPr>
          <p:nvPr>
            <p:ph sz="half" idx="2"/>
          </p:nvPr>
        </p:nvSpPr>
        <p:spPr>
          <a:xfrm>
            <a:off x="1322318" y="2156687"/>
            <a:ext cx="3548856" cy="3407051"/>
          </a:xfrm>
        </p:spPr>
        <p:txBody>
          <a:bodyPr>
            <a:normAutofit/>
          </a:bodyPr>
          <a:lstStyle/>
          <a:p>
            <a:r>
              <a:rPr lang="en-US" b="0" i="0" u="none" strike="noStrike">
                <a:effectLst/>
              </a:rPr>
              <a:t>Knowing how your organization's salaries compare with industry standards can help in attracting and retaining top talent. This is crucial for maintaining a competitive edge in the market.</a:t>
            </a:r>
            <a:endParaRPr lang="en-US"/>
          </a:p>
        </p:txBody>
      </p:sp>
      <p:sp>
        <p:nvSpPr>
          <p:cNvPr id="4" name="Slide Number Placeholder 3">
            <a:extLst>
              <a:ext uri="{FF2B5EF4-FFF2-40B4-BE49-F238E27FC236}">
                <a16:creationId xmlns:a16="http://schemas.microsoft.com/office/drawing/2014/main" id="{31530593-1E03-8651-284C-F02F1FB17F05}"/>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pic>
        <p:nvPicPr>
          <p:cNvPr id="6" name="Picture 5" descr="A colorful pattern with dots&#10;&#10;Description automatically generated with medium confidence">
            <a:extLst>
              <a:ext uri="{FF2B5EF4-FFF2-40B4-BE49-F238E27FC236}">
                <a16:creationId xmlns:a16="http://schemas.microsoft.com/office/drawing/2014/main" id="{7A7FEB24-D33E-5A44-78CE-78B985DF7076}"/>
              </a:ext>
            </a:extLst>
          </p:cNvPr>
          <p:cNvPicPr>
            <a:picLocks noChangeAspect="1"/>
          </p:cNvPicPr>
          <p:nvPr/>
        </p:nvPicPr>
        <p:blipFill rotWithShape="1">
          <a:blip r:embed="rId2"/>
          <a:srcRect l="10567" r="32665" b="2"/>
          <a:stretch/>
        </p:blipFill>
        <p:spPr>
          <a:xfrm>
            <a:off x="5061744" y="2763078"/>
            <a:ext cx="3548856" cy="3407051"/>
          </a:xfrm>
          <a:prstGeom prst="rect">
            <a:avLst/>
          </a:prstGeom>
          <a:noFill/>
        </p:spPr>
      </p:pic>
    </p:spTree>
    <p:extLst>
      <p:ext uri="{BB962C8B-B14F-4D97-AF65-F5344CB8AC3E}">
        <p14:creationId xmlns:p14="http://schemas.microsoft.com/office/powerpoint/2010/main" val="253036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A486-50C7-ACAD-9E53-87A364326AEE}"/>
              </a:ext>
            </a:extLst>
          </p:cNvPr>
          <p:cNvSpPr>
            <a:spLocks noGrp="1"/>
          </p:cNvSpPr>
          <p:nvPr>
            <p:ph type="title"/>
          </p:nvPr>
        </p:nvSpPr>
        <p:spPr>
          <a:xfrm>
            <a:off x="1341120" y="558801"/>
            <a:ext cx="9953308" cy="1780860"/>
          </a:xfrm>
        </p:spPr>
        <p:txBody>
          <a:bodyPr anchor="b">
            <a:normAutofit/>
          </a:bodyPr>
          <a:lstStyle/>
          <a:p>
            <a:r>
              <a:rPr lang="en-US" b="1" i="0" u="none" strike="noStrike">
                <a:effectLst/>
              </a:rPr>
              <a:t>Resource Allocation</a:t>
            </a:r>
            <a:endParaRPr lang="en-US"/>
          </a:p>
        </p:txBody>
      </p:sp>
      <p:sp>
        <p:nvSpPr>
          <p:cNvPr id="11" name="Text Placeholder 2">
            <a:extLst>
              <a:ext uri="{FF2B5EF4-FFF2-40B4-BE49-F238E27FC236}">
                <a16:creationId xmlns:a16="http://schemas.microsoft.com/office/drawing/2014/main" id="{114DBD4E-FAE7-2A41-A571-0F40B04086C9}"/>
              </a:ext>
            </a:extLst>
          </p:cNvPr>
          <p:cNvSpPr>
            <a:spLocks noGrp="1"/>
          </p:cNvSpPr>
          <p:nvPr>
            <p:ph type="body" idx="1"/>
          </p:nvPr>
        </p:nvSpPr>
        <p:spPr>
          <a:xfrm>
            <a:off x="1341120" y="2960877"/>
            <a:ext cx="2722880" cy="351284"/>
          </a:xfrm>
        </p:spPr>
        <p:txBody>
          <a:bodyPr/>
          <a:lstStyle/>
          <a:p>
            <a:r>
              <a:rPr lang="en-US"/>
              <a:t> </a:t>
            </a:r>
          </a:p>
        </p:txBody>
      </p:sp>
      <p:sp>
        <p:nvSpPr>
          <p:cNvPr id="3" name="Content Placeholder 2">
            <a:extLst>
              <a:ext uri="{FF2B5EF4-FFF2-40B4-BE49-F238E27FC236}">
                <a16:creationId xmlns:a16="http://schemas.microsoft.com/office/drawing/2014/main" id="{201BAD2A-5B00-5D4C-8ED4-DE56D88B2B2C}"/>
              </a:ext>
            </a:extLst>
          </p:cNvPr>
          <p:cNvSpPr>
            <a:spLocks noGrp="1"/>
          </p:cNvSpPr>
          <p:nvPr>
            <p:ph sz="half" idx="15"/>
          </p:nvPr>
        </p:nvSpPr>
        <p:spPr>
          <a:xfrm>
            <a:off x="1341120" y="2960877"/>
            <a:ext cx="2722880" cy="2907164"/>
          </a:xfrm>
        </p:spPr>
        <p:txBody>
          <a:bodyPr>
            <a:normAutofit/>
          </a:bodyPr>
          <a:lstStyle/>
          <a:p>
            <a:pPr marL="0" indent="0">
              <a:lnSpc>
                <a:spcPct val="90000"/>
              </a:lnSpc>
              <a:buNone/>
            </a:pPr>
            <a:r>
              <a:rPr lang="en-US" sz="1500" b="0" i="0" u="none" strike="noStrike">
                <a:effectLst/>
              </a:rPr>
              <a:t>Understanding the factors that contribute to higher salaries can help the organization optimize resource allocation. For example, if certain skills command higher pay, the organization might focus on developing these skills within their existing workforce.</a:t>
            </a:r>
            <a:endParaRPr lang="en-US" sz="1500"/>
          </a:p>
        </p:txBody>
      </p:sp>
      <p:sp>
        <p:nvSpPr>
          <p:cNvPr id="13" name="Text Placeholder 4">
            <a:extLst>
              <a:ext uri="{FF2B5EF4-FFF2-40B4-BE49-F238E27FC236}">
                <a16:creationId xmlns:a16="http://schemas.microsoft.com/office/drawing/2014/main" id="{C8036F0D-40F2-A0F0-C00A-DA27E3EC0EA6}"/>
              </a:ext>
            </a:extLst>
          </p:cNvPr>
          <p:cNvSpPr>
            <a:spLocks noGrp="1"/>
          </p:cNvSpPr>
          <p:nvPr>
            <p:ph type="body" idx="10"/>
          </p:nvPr>
        </p:nvSpPr>
        <p:spPr>
          <a:xfrm>
            <a:off x="4754881" y="2960877"/>
            <a:ext cx="5516880" cy="351284"/>
          </a:xfrm>
        </p:spPr>
        <p:txBody>
          <a:bodyPr/>
          <a:lstStyle/>
          <a:p>
            <a:r>
              <a:rPr lang="en-US"/>
              <a:t> </a:t>
            </a:r>
          </a:p>
        </p:txBody>
      </p:sp>
      <p:pic>
        <p:nvPicPr>
          <p:cNvPr id="6" name="Picture 5" descr="Colourful carved figures of humans">
            <a:extLst>
              <a:ext uri="{FF2B5EF4-FFF2-40B4-BE49-F238E27FC236}">
                <a16:creationId xmlns:a16="http://schemas.microsoft.com/office/drawing/2014/main" id="{AD366D12-A8E4-8442-9B6E-6DFF10672542}"/>
              </a:ext>
            </a:extLst>
          </p:cNvPr>
          <p:cNvPicPr>
            <a:picLocks noChangeAspect="1"/>
          </p:cNvPicPr>
          <p:nvPr/>
        </p:nvPicPr>
        <p:blipFill rotWithShape="1">
          <a:blip r:embed="rId2"/>
          <a:srcRect t="22736" r="1" b="1"/>
          <a:stretch/>
        </p:blipFill>
        <p:spPr>
          <a:xfrm>
            <a:off x="4754881" y="2815416"/>
            <a:ext cx="5506720" cy="3031489"/>
          </a:xfrm>
          <a:prstGeom prst="rect">
            <a:avLst/>
          </a:prstGeom>
          <a:noFill/>
        </p:spPr>
      </p:pic>
      <p:sp>
        <p:nvSpPr>
          <p:cNvPr id="4" name="Slide Number Placeholder 3">
            <a:extLst>
              <a:ext uri="{FF2B5EF4-FFF2-40B4-BE49-F238E27FC236}">
                <a16:creationId xmlns:a16="http://schemas.microsoft.com/office/drawing/2014/main" id="{A486B235-9480-BEC7-5088-F3E4671D302F}"/>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spTree>
    <p:extLst>
      <p:ext uri="{BB962C8B-B14F-4D97-AF65-F5344CB8AC3E}">
        <p14:creationId xmlns:p14="http://schemas.microsoft.com/office/powerpoint/2010/main" val="1275321938"/>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5EDE3176-A15D-46A3-BDDB-64A0D736322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168DCE-134F-4610-A6AA-88CEBE8D71D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18</TotalTime>
  <Words>1443</Words>
  <Application>Microsoft Macintosh PowerPoint</Application>
  <PresentationFormat>Widescreen</PresentationFormat>
  <Paragraphs>131</Paragraphs>
  <Slides>24</Slides>
  <Notes>1</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Tenorite</vt:lpstr>
      <vt:lpstr>Custom</vt:lpstr>
      <vt:lpstr>salary Analysis</vt:lpstr>
      <vt:lpstr>By  -Abhay, Meghasyam, Umesh</vt:lpstr>
      <vt:lpstr>Data Set</vt:lpstr>
      <vt:lpstr>Questions and patterns</vt:lpstr>
      <vt:lpstr>Benefits to organizations</vt:lpstr>
      <vt:lpstr>Informed Decision Making</vt:lpstr>
      <vt:lpstr>Transparency and Fairness</vt:lpstr>
      <vt:lpstr>Competitive Edge</vt:lpstr>
      <vt:lpstr>Resource Allocation</vt:lpstr>
      <vt:lpstr>Data Acquisition and Preparation</vt:lpstr>
      <vt:lpstr>Data Acquisition and Preparation</vt:lpstr>
      <vt:lpstr>Descriptive Analysis</vt:lpstr>
      <vt:lpstr>Distribution of categorical variables:</vt:lpstr>
      <vt:lpstr>Salary Distribution by Experience Level</vt:lpstr>
      <vt:lpstr>Handling Outliers and Filtered Salary Distribution</vt:lpstr>
      <vt:lpstr>Salary vs. Remote Work Ratio</vt:lpstr>
      <vt:lpstr>Pair Plot of Select Features</vt:lpstr>
      <vt:lpstr>Average Salary by Company Size</vt:lpstr>
      <vt:lpstr>Salary Distribution by Employment Type</vt:lpstr>
      <vt:lpstr>Correlation Matrix</vt:lpstr>
      <vt:lpstr>Interactive Salary Distribution by Experience Level (Bokeh)</vt:lpstr>
      <vt:lpstr>Conclusions and Future Improvements</vt:lpstr>
      <vt:lpstr>Key findings:  </vt:lpstr>
      <vt:lpstr>Limitations and future improvements: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Poola, Umesh Sai Teja</dc:creator>
  <cp:lastModifiedBy>Poola, Umesh Sai Teja</cp:lastModifiedBy>
  <cp:revision>2</cp:revision>
  <dcterms:created xsi:type="dcterms:W3CDTF">2024-04-24T05:22:30Z</dcterms:created>
  <dcterms:modified xsi:type="dcterms:W3CDTF">2024-05-03T04:57:10Z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